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817" r:id="rId2"/>
    <p:sldId id="257" r:id="rId3"/>
    <p:sldId id="258" r:id="rId4"/>
    <p:sldId id="259" r:id="rId5"/>
    <p:sldId id="763" r:id="rId6"/>
    <p:sldId id="764" r:id="rId7"/>
    <p:sldId id="822" r:id="rId8"/>
    <p:sldId id="777" r:id="rId9"/>
    <p:sldId id="841" r:id="rId10"/>
    <p:sldId id="843" r:id="rId11"/>
    <p:sldId id="845" r:id="rId12"/>
    <p:sldId id="847" r:id="rId13"/>
    <p:sldId id="784" r:id="rId14"/>
    <p:sldId id="833" r:id="rId15"/>
    <p:sldId id="850" r:id="rId16"/>
    <p:sldId id="266" r:id="rId17"/>
    <p:sldId id="854" r:id="rId18"/>
    <p:sldId id="851" r:id="rId19"/>
    <p:sldId id="821" r:id="rId20"/>
    <p:sldId id="862" r:id="rId21"/>
    <p:sldId id="871" r:id="rId22"/>
    <p:sldId id="872" r:id="rId23"/>
    <p:sldId id="873" r:id="rId24"/>
    <p:sldId id="920" r:id="rId25"/>
    <p:sldId id="874" r:id="rId26"/>
    <p:sldId id="899" r:id="rId27"/>
    <p:sldId id="863" r:id="rId28"/>
    <p:sldId id="880" r:id="rId29"/>
    <p:sldId id="921" r:id="rId30"/>
    <p:sldId id="923" r:id="rId31"/>
    <p:sldId id="875" r:id="rId32"/>
    <p:sldId id="876" r:id="rId33"/>
    <p:sldId id="877" r:id="rId34"/>
    <p:sldId id="934" r:id="rId35"/>
    <p:sldId id="927" r:id="rId36"/>
    <p:sldId id="928" r:id="rId37"/>
    <p:sldId id="885" r:id="rId38"/>
    <p:sldId id="948" r:id="rId39"/>
    <p:sldId id="925" r:id="rId40"/>
    <p:sldId id="926" r:id="rId41"/>
    <p:sldId id="924" r:id="rId42"/>
    <p:sldId id="936" r:id="rId43"/>
    <p:sldId id="937" r:id="rId44"/>
    <p:sldId id="938" r:id="rId45"/>
    <p:sldId id="931" r:id="rId46"/>
    <p:sldId id="949" r:id="rId47"/>
    <p:sldId id="933" r:id="rId48"/>
    <p:sldId id="950" r:id="rId49"/>
    <p:sldId id="951" r:id="rId50"/>
    <p:sldId id="943" r:id="rId51"/>
    <p:sldId id="947" r:id="rId52"/>
    <p:sldId id="945" r:id="rId53"/>
    <p:sldId id="946" r:id="rId54"/>
    <p:sldId id="879" r:id="rId55"/>
    <p:sldId id="940" r:id="rId56"/>
    <p:sldId id="941" r:id="rId57"/>
    <p:sldId id="929" r:id="rId58"/>
    <p:sldId id="930" r:id="rId59"/>
    <p:sldId id="954" r:id="rId60"/>
    <p:sldId id="942" r:id="rId61"/>
    <p:sldId id="883" r:id="rId62"/>
    <p:sldId id="900" r:id="rId63"/>
    <p:sldId id="957" r:id="rId64"/>
    <p:sldId id="891" r:id="rId65"/>
    <p:sldId id="904" r:id="rId66"/>
    <p:sldId id="892" r:id="rId67"/>
    <p:sldId id="953" r:id="rId68"/>
    <p:sldId id="944" r:id="rId69"/>
    <p:sldId id="906" r:id="rId70"/>
    <p:sldId id="905" r:id="rId71"/>
    <p:sldId id="907" r:id="rId72"/>
    <p:sldId id="917" r:id="rId73"/>
    <p:sldId id="952" r:id="rId74"/>
    <p:sldId id="864" r:id="rId75"/>
    <p:sldId id="955" r:id="rId76"/>
    <p:sldId id="865" r:id="rId77"/>
    <p:sldId id="956" r:id="rId78"/>
    <p:sldId id="867" r:id="rId79"/>
    <p:sldId id="866" r:id="rId80"/>
    <p:sldId id="829" r:id="rId81"/>
  </p:sldIdLst>
  <p:sldSz cx="9145588" cy="6858000"/>
  <p:notesSz cx="9940925" cy="68087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67" autoAdjust="0"/>
    <p:restoredTop sz="94588"/>
  </p:normalViewPr>
  <p:slideViewPr>
    <p:cSldViewPr>
      <p:cViewPr varScale="1">
        <p:scale>
          <a:sx n="65" d="100"/>
          <a:sy n="65" d="100"/>
        </p:scale>
        <p:origin x="868" y="40"/>
      </p:cViewPr>
      <p:guideLst>
        <p:guide orient="horz" pos="2160"/>
        <p:guide pos="384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739" cy="340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629869" y="0"/>
            <a:ext cx="4308737" cy="340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C5B69-F8BB-4C82-BD50-35D8D07C64A2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467370"/>
            <a:ext cx="4308739" cy="340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629869" y="6467370"/>
            <a:ext cx="4308737" cy="340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32F39-3177-4A78-B565-8651713D90B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3AF7B-5D39-48DD-95BA-710F5B2F73F1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36938" y="850900"/>
            <a:ext cx="3067050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4093" y="3276730"/>
            <a:ext cx="7952739" cy="26809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E65F1-A5FC-4835-B475-177D3E081C2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8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F23AC9B-B8D8-46BA-9C84-8708D592B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3BE952-A8EA-46FC-B4C4-0A441BE04D98}" type="slidenum">
              <a:rPr lang="es-ES_tradnl" altLang="es-ES" sz="1200" smtClean="0"/>
              <a:pPr/>
              <a:t>1</a:t>
            </a:fld>
            <a:endParaRPr lang="es-ES_tradnl" altLang="es-ES" sz="1200" dirty="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8DB07C8-F4B0-4234-BE06-4881B6A37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81325" y="554038"/>
            <a:ext cx="3697288" cy="2771775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9369E03-8ABD-44BD-A4E2-410CDDEB5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76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CC163900-3BDF-4317-9043-FCFC39B11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8937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8937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8937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8937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E10A99-2447-4FC7-A6EF-27D3AF34CD25}" type="slidenum">
              <a:rPr lang="en-US" altLang="es-E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D194E7DC-6CAD-4917-8C92-E810F2CAF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13075" y="546100"/>
            <a:ext cx="3641725" cy="2730500"/>
          </a:xfrm>
          <a:solidFill>
            <a:srgbClr val="FFFFFF"/>
          </a:solidFill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40" name="Text Box 2">
            <a:extLst>
              <a:ext uri="{FF2B5EF4-FFF2-40B4-BE49-F238E27FC236}">
                <a16:creationId xmlns:a16="http://schemas.microsoft.com/office/drawing/2014/main" id="{68D4FEDE-3773-4B34-BD6E-20293BE57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6479" y="3457588"/>
            <a:ext cx="7734133" cy="32755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818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E172CB1-029A-47AC-9AE4-13FF3DF800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436938" y="850900"/>
            <a:ext cx="3067050" cy="229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266F1C9-FDB7-404A-BE99-3146C02A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E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3484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F23AC9B-B8D8-46BA-9C84-8708D592B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43BE952-A8EA-46FC-B4C4-0A441BE04D98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17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Lucida Sans Unicode" panose="020B0602030504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8DB07C8-F4B0-4234-BE06-4881B6A37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81325" y="554038"/>
            <a:ext cx="3697288" cy="2771775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9369E03-8ABD-44BD-A4E2-410CDDEB5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55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937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0645C9D-BF7E-416F-B1EB-56FE775BDDF7}" type="slidenum">
              <a:rPr lang="en-US" altLang="es-ES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pPr defTabSz="8937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en-US" altLang="es-ES">
              <a:solidFill>
                <a:srgbClr val="000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9331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13075" y="546100"/>
            <a:ext cx="3641725" cy="2730500"/>
          </a:xfrm>
          <a:solidFill>
            <a:srgbClr val="FFFFFF"/>
          </a:solidFill>
          <a:ln w="9525">
            <a:noFill/>
          </a:ln>
        </p:spPr>
      </p:sp>
      <p:sp>
        <p:nvSpPr>
          <p:cNvPr id="99332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6479" y="3457588"/>
            <a:ext cx="7734133" cy="327554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1456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F23AC9B-B8D8-46BA-9C84-8708D592B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43BE952-A8EA-46FC-B4C4-0A441BE04D98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19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Lucida Sans Unicode" panose="020B0602030504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8DB07C8-F4B0-4234-BE06-4881B6A37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81325" y="554038"/>
            <a:ext cx="3697288" cy="2771775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9369E03-8ABD-44BD-A4E2-410CDDEB5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2894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60FEEA67-EA0E-46DF-A8A6-151AECFC50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436938" y="850900"/>
            <a:ext cx="3067050" cy="229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0874370-E589-452F-8B2E-A1CBBE44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E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49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919" y="2130427"/>
            <a:ext cx="777375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838" y="3886200"/>
            <a:ext cx="640191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30551" y="274640"/>
            <a:ext cx="2057757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80" y="274640"/>
            <a:ext cx="6020845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38" y="4406902"/>
            <a:ext cx="77737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38" y="2906713"/>
            <a:ext cx="77737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80" y="1600202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9007" y="1600202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80" y="273050"/>
            <a:ext cx="30088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671" y="273052"/>
            <a:ext cx="51126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80" y="1435102"/>
            <a:ext cx="30088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79" y="6356352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25/02/2020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743" y="6356352"/>
            <a:ext cx="2896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4338" y="6356352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jpeg"/><Relationship Id="rId18" Type="http://schemas.openxmlformats.org/officeDocument/2006/relationships/image" Target="../media/image105.jpeg"/><Relationship Id="rId3" Type="http://schemas.openxmlformats.org/officeDocument/2006/relationships/image" Target="../media/image90.jpeg"/><Relationship Id="rId21" Type="http://schemas.openxmlformats.org/officeDocument/2006/relationships/image" Target="../media/image108.jpeg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3.jpeg"/><Relationship Id="rId20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19" Type="http://schemas.openxmlformats.org/officeDocument/2006/relationships/image" Target="../media/image106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FONDO LOGO FUNDACIÓN JORGE ALIÓ DIAPOSITIVAS PRESENTACION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-78046"/>
            <a:ext cx="9145589" cy="6936046"/>
          </a:xfrm>
          <a:prstGeom prst="rect">
            <a:avLst/>
          </a:prstGeom>
        </p:spPr>
      </p:pic>
      <p:sp>
        <p:nvSpPr>
          <p:cNvPr id="5123" name="2 CuadroTexto">
            <a:extLst>
              <a:ext uri="{FF2B5EF4-FFF2-40B4-BE49-F238E27FC236}">
                <a16:creationId xmlns:a16="http://schemas.microsoft.com/office/drawing/2014/main" id="{878ABC44-7F17-44E3-B2DB-A42607A7C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503" y="2104655"/>
            <a:ext cx="5947085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Jorge L. </a:t>
            </a:r>
            <a:r>
              <a:rPr lang="es-ES" alt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Alió, </a:t>
            </a:r>
          </a:p>
          <a:p>
            <a:pPr algn="ctr"/>
            <a:r>
              <a:rPr lang="es-ES" alt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María </a:t>
            </a:r>
            <a:r>
              <a:rPr lang="es-ES" alt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López</a:t>
            </a:r>
          </a:p>
          <a:p>
            <a:pPr algn="ctr"/>
            <a:r>
              <a:rPr lang="es-ES" altLang="es-ES" b="1" dirty="0" smtClean="0">
                <a:latin typeface="Century Gothic" panose="020B0502020202020204" pitchFamily="34" charset="0"/>
              </a:rPr>
              <a:t>Rotary Club de Alicante</a:t>
            </a:r>
          </a:p>
          <a:p>
            <a:pPr algn="ctr"/>
            <a:r>
              <a:rPr lang="es-ES" altLang="es-ES" b="1" dirty="0" smtClean="0">
                <a:latin typeface="Century Gothic" panose="020B0502020202020204" pitchFamily="34" charset="0"/>
              </a:rPr>
              <a:t>Alicante 25 Feb. 2020 </a:t>
            </a:r>
            <a:endParaRPr lang="es-ES" altLang="es-ES" b="1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sz="2000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sz="1800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s-ES" sz="1800" dirty="0">
                <a:latin typeface="Century Gothic" panose="020B0502020202020204" pitchFamily="34" charset="0"/>
              </a:rPr>
              <a:t>  </a:t>
            </a:r>
            <a:endParaRPr lang="es-ES" sz="1800" dirty="0" smtClean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b="1" i="1" dirty="0">
              <a:latin typeface="Century Gothic" panose="020B0502020202020204" pitchFamily="34" charset="0"/>
            </a:endParaRPr>
          </a:p>
          <a:p>
            <a:pPr algn="ctr"/>
            <a:endParaRPr lang="es-ES" altLang="es-ES" sz="1800" dirty="0">
              <a:latin typeface="Century Gothic" panose="020B0502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6E2CD53-A1B9-49F4-8BF0-C3BD54E58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8640"/>
            <a:ext cx="5868938" cy="1366871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</a:rPr>
              <a:t>PROYECTO NOUADHIBOU VISIÓN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13" name="12 Imagen" descr="LOGO ROTARY CLUB ALICAN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0386" y="4595519"/>
            <a:ext cx="2520280" cy="169297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F1C4327-5B7B-4A97-BE6A-EAC8454B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6" t="7425" r="39467" b="59161"/>
          <a:stretch>
            <a:fillRect/>
          </a:stretch>
        </p:blipFill>
        <p:spPr bwMode="auto">
          <a:xfrm>
            <a:off x="6632473" y="4653137"/>
            <a:ext cx="1781618" cy="13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 descr="FNV-FJ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6730" y="4276675"/>
            <a:ext cx="2188623" cy="21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/>
          </p:cNvPr>
          <p:cNvSpPr txBox="1">
            <a:spLocks noChangeArrowheads="1"/>
          </p:cNvSpPr>
          <p:nvPr/>
        </p:nvSpPr>
        <p:spPr bwMode="auto">
          <a:xfrm>
            <a:off x="658530" y="222250"/>
            <a:ext cx="6074879" cy="104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j-cs"/>
              </a:rPr>
              <a:t>PROYECTO HOSPITALARIO</a:t>
            </a:r>
            <a:endParaRPr kumimoji="0" lang="es-ES_tradnl" altLang="es-E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j-cs"/>
              </a:rPr>
              <a:t>(Centro </a:t>
            </a:r>
            <a:r>
              <a:rPr kumimoji="0" lang="es-ES_tradnl" alt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j-cs"/>
              </a:rPr>
              <a:t>Nouad</a:t>
            </a:r>
            <a:r>
              <a:rPr kumimoji="0" lang="es-ES" altLang="es-E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</a:t>
            </a:r>
            <a:r>
              <a:rPr kumimoji="0" lang="es-ES_tradnl" alt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j-cs"/>
              </a:rPr>
              <a:t>ibou</a:t>
            </a:r>
            <a:r>
              <a:rPr kumimoji="0" lang="es-ES_tradnl" altLang="es-E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j-cs"/>
              </a:rPr>
              <a:t> </a:t>
            </a:r>
            <a:r>
              <a:rPr kumimoji="0" lang="es-ES_tradnl" alt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j-cs"/>
              </a:rPr>
              <a:t>Visión)</a:t>
            </a:r>
            <a:endParaRPr kumimoji="0" lang="es-ES_tradnl" altLang="es-E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j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4322" y="1340768"/>
            <a:ext cx="835292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sz="2000" b="1" dirty="0" smtClean="0">
                <a:latin typeface="Century Gothic" pitchFamily="34" charset="0"/>
                <a:ea typeface="ＭＳ Ｐゴシック" pitchFamily="34" charset="-128"/>
              </a:rPr>
              <a:t>OBJETIVOS</a:t>
            </a:r>
            <a:r>
              <a:rPr lang="es-ES" altLang="es-ES" sz="2000" b="1" dirty="0">
                <a:latin typeface="Century Gothic" pitchFamily="34" charset="0"/>
                <a:ea typeface="ＭＳ Ｐゴシック" pitchFamily="34" charset="-128"/>
              </a:rPr>
              <a:t>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altLang="es-ES" sz="2400" b="1" dirty="0" smtClean="0">
                <a:latin typeface="Century Gothic" pitchFamily="34" charset="0"/>
                <a:ea typeface="ＭＳ Ｐゴシック" pitchFamily="34" charset="-128"/>
              </a:rPr>
              <a:t>Proporcionar asistencia médica a toda la población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altLang="es-ES" sz="2400" dirty="0" smtClean="0">
                <a:latin typeface="Century Gothic" pitchFamily="34" charset="0"/>
                <a:ea typeface="ＭＳ Ｐゴシック" pitchFamily="34" charset="-128"/>
              </a:rPr>
              <a:t>Proporcionar todas las medicinas necesarias: </a:t>
            </a:r>
            <a:r>
              <a:rPr lang="es-ES" altLang="es-ES" sz="2400" b="1" dirty="0" smtClean="0">
                <a:latin typeface="Century Gothic" pitchFamily="34" charset="0"/>
                <a:ea typeface="ＭＳ Ｐゴシック" pitchFamily="34" charset="-128"/>
              </a:rPr>
              <a:t>dispensario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altLang="es-ES" sz="2400" b="1" dirty="0" smtClean="0">
                <a:latin typeface="Century Gothic" pitchFamily="34" charset="0"/>
                <a:ea typeface="ＭＳ Ｐゴシック" pitchFamily="34" charset="-128"/>
              </a:rPr>
              <a:t>Creación de un taller de lentes comunitario: </a:t>
            </a:r>
            <a:r>
              <a:rPr lang="es-ES" altLang="es-ES" sz="2400" dirty="0" smtClean="0">
                <a:latin typeface="Century Gothic" pitchFamily="34" charset="0"/>
                <a:ea typeface="ＭＳ Ｐゴシック" pitchFamily="34" charset="-128"/>
              </a:rPr>
              <a:t>atención en optometría montaje de lentes correctoras.</a:t>
            </a: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</p:txBody>
      </p:sp>
      <p:pic>
        <p:nvPicPr>
          <p:cNvPr id="6" name="Picture 7" descr="2">
            <a:extLst>
              <a:ext uri="{FF2B5EF4-FFF2-40B4-BE49-F238E27FC236}">
                <a16:creationId xmlns:a16="http://schemas.microsoft.com/office/drawing/2014/main" id="{B0316808-8BCF-4449-BAC0-8F4D48AA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21884" r="36913" b="37723"/>
          <a:stretch>
            <a:fillRect/>
          </a:stretch>
        </p:blipFill>
        <p:spPr bwMode="auto">
          <a:xfrm>
            <a:off x="4716810" y="4149080"/>
            <a:ext cx="3465606" cy="246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24322" y="4293096"/>
            <a:ext cx="43212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s-ES" altLang="es-ES" sz="2400" b="1" dirty="0" smtClean="0">
                <a:latin typeface="Century Gothic" pitchFamily="34" charset="0"/>
                <a:ea typeface="ＭＳ Ｐゴシック" pitchFamily="34" charset="-128"/>
              </a:rPr>
              <a:t>Centro de referencia hospitalaria</a:t>
            </a:r>
            <a:endParaRPr lang="es-ES" altLang="es-ES" sz="2400" b="1" dirty="0">
              <a:latin typeface="Century Gothic" pitchFamily="34" charset="0"/>
              <a:ea typeface="ＭＳ Ｐゴシック" pitchFamily="34" charset="-128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altLang="es-ES" sz="2400" dirty="0" smtClean="0">
                <a:latin typeface="Century Gothic" pitchFamily="34" charset="0"/>
                <a:ea typeface="ＭＳ Ｐゴシック" pitchFamily="34" charset="-128"/>
              </a:rPr>
              <a:t>Incluir servicios de otras especialidades médicas</a:t>
            </a: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71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540346" y="0"/>
            <a:ext cx="692137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450" tIns="31590" rIns="63450" bIns="31590" anchor="ctr"/>
          <a:lstStyle/>
          <a:p>
            <a:pPr>
              <a:tabLst>
                <a:tab pos="0" algn="l"/>
                <a:tab pos="844550" algn="l"/>
                <a:tab pos="1690688" algn="l"/>
                <a:tab pos="2536825" algn="l"/>
                <a:tab pos="3382963" algn="l"/>
                <a:tab pos="4229100" algn="l"/>
                <a:tab pos="5075238" algn="l"/>
                <a:tab pos="5921375" algn="l"/>
                <a:tab pos="6767513" algn="l"/>
                <a:tab pos="7613650" algn="l"/>
                <a:tab pos="8459788" algn="l"/>
                <a:tab pos="9305925" algn="l"/>
                <a:tab pos="10152063" algn="l"/>
              </a:tabLst>
            </a:pPr>
            <a:r>
              <a:rPr lang="es-ES" altLang="es-ES" sz="4000" b="1" dirty="0" smtClean="0">
                <a:latin typeface="Century Gothic" pitchFamily="34" charset="0"/>
                <a:ea typeface="ＭＳ Ｐゴシック" pitchFamily="34" charset="-128"/>
              </a:rPr>
              <a:t>Centro Nouadhibou Visión</a:t>
            </a:r>
            <a:endParaRPr lang="ar-SA" altLang="es-ES" sz="4000" b="1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0346" y="1628800"/>
            <a:ext cx="5830532" cy="44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2400" b="1" dirty="0" smtClean="0">
                <a:latin typeface="Century Gothic" pitchFamily="34" charset="0"/>
                <a:ea typeface="ＭＳ Ｐゴシック" pitchFamily="34" charset="-128"/>
              </a:rPr>
              <a:t>PLANIFICACION DEL PROYECTO:</a:t>
            </a:r>
            <a:endParaRPr lang="es-ES" altLang="es-ES" sz="2400" b="1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290279" y="2708920"/>
            <a:ext cx="640752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" altLang="es-ES" sz="2400" dirty="0" smtClean="0">
                <a:latin typeface="Century Gothic" pitchFamily="34" charset="0"/>
                <a:ea typeface="ＭＳ Ｐゴシック" pitchFamily="34" charset="-128"/>
              </a:rPr>
              <a:t>Consultas</a:t>
            </a: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altLang="es-ES" sz="2400" dirty="0" smtClean="0">
                <a:latin typeface="Century Gothic" pitchFamily="34" charset="0"/>
                <a:ea typeface="ＭＳ Ｐゴシック" pitchFamily="34" charset="-128"/>
              </a:rPr>
              <a:t>Lentes (gafas)</a:t>
            </a: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altLang="es-ES" sz="2400" dirty="0" smtClean="0">
                <a:latin typeface="Century Gothic" pitchFamily="34" charset="0"/>
                <a:ea typeface="ＭＳ Ｐゴシック" pitchFamily="34" charset="-128"/>
              </a:rPr>
              <a:t>Tratamiento oftalmológico(dispensario)</a:t>
            </a: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altLang="es-ES" sz="2400" dirty="0" smtClean="0">
                <a:latin typeface="Century Gothic" pitchFamily="34" charset="0"/>
                <a:ea typeface="ＭＳ Ｐゴシック" pitchFamily="34" charset="-128"/>
              </a:rPr>
              <a:t>Tratamiento quirúrgico (cirugía)</a:t>
            </a: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  <a:p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altLang="es-ES" sz="2400" dirty="0" smtClean="0">
                <a:latin typeface="Century Gothic" pitchFamily="34" charset="0"/>
                <a:ea typeface="ＭＳ Ｐゴシック" pitchFamily="34" charset="-128"/>
              </a:rPr>
              <a:t>Compañías de Salud Visual</a:t>
            </a:r>
            <a:endParaRPr lang="es-ES" altLang="es-ES" sz="2400" dirty="0">
              <a:latin typeface="Century Gothic" pitchFamily="34" charset="0"/>
              <a:ea typeface="ＭＳ Ｐゴシック" pitchFamily="34" charset="-12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D76772-F9B8-41E7-B7F3-626B95328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90" y="1303569"/>
            <a:ext cx="3056999" cy="281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540346" y="404664"/>
            <a:ext cx="7039392" cy="8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450" tIns="31590" rIns="63450" bIns="31590" anchor="ctr"/>
          <a:lstStyle/>
          <a:p>
            <a:pPr>
              <a:tabLst>
                <a:tab pos="0" algn="l"/>
                <a:tab pos="844550" algn="l"/>
                <a:tab pos="1690688" algn="l"/>
                <a:tab pos="2536825" algn="l"/>
                <a:tab pos="3382963" algn="l"/>
                <a:tab pos="4229100" algn="l"/>
                <a:tab pos="5075238" algn="l"/>
                <a:tab pos="5921375" algn="l"/>
                <a:tab pos="6767513" algn="l"/>
                <a:tab pos="7613650" algn="l"/>
                <a:tab pos="8459788" algn="l"/>
                <a:tab pos="9305925" algn="l"/>
                <a:tab pos="10152063" algn="l"/>
              </a:tabLst>
            </a:pPr>
            <a:r>
              <a:rPr lang="es-ES" altLang="es-ES" sz="4000" b="1" dirty="0" smtClean="0">
                <a:latin typeface="Century Gothic" pitchFamily="34" charset="0"/>
                <a:ea typeface="ＭＳ Ｐゴシック" pitchFamily="34" charset="-128"/>
              </a:rPr>
              <a:t>Centro Nouadhibou Visión</a:t>
            </a:r>
            <a:endParaRPr lang="ar-SA" altLang="es-ES" sz="4000" b="1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7702" y="1394397"/>
            <a:ext cx="2000611" cy="48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500" tIns="35100" rIns="67500" bIns="351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2700" b="1" dirty="0" smtClean="0">
                <a:latin typeface="Century Gothic" pitchFamily="34" charset="0"/>
                <a:ea typeface="ＭＳ Ｐゴシック" pitchFamily="34" charset="-128"/>
              </a:rPr>
              <a:t>EL EDIFICIO</a:t>
            </a:r>
            <a:endParaRPr lang="ar-SA" altLang="es-ES" sz="2700" b="1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252314" y="2060848"/>
            <a:ext cx="8613384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" altLang="es-ES" sz="2200" b="1" dirty="0" smtClean="0">
                <a:latin typeface="Century Gothic" pitchFamily="34" charset="0"/>
                <a:ea typeface="ＭＳ Ｐゴシック" pitchFamily="34" charset="-128"/>
              </a:rPr>
              <a:t>Inicio Construcción</a:t>
            </a:r>
            <a:r>
              <a:rPr lang="es-ES" altLang="es-ES" sz="2200" dirty="0" smtClean="0">
                <a:latin typeface="Century Gothic" pitchFamily="34" charset="0"/>
                <a:ea typeface="ＭＳ Ｐゴシック" pitchFamily="34" charset="-128"/>
              </a:rPr>
              <a:t>: Feb. 2015. Arquitecto: Federico </a:t>
            </a:r>
            <a:r>
              <a:rPr lang="es-ES" altLang="es-ES" sz="2200" dirty="0" err="1" smtClean="0">
                <a:latin typeface="Century Gothic" pitchFamily="34" charset="0"/>
                <a:ea typeface="ＭＳ Ｐゴシック" pitchFamily="34" charset="-128"/>
              </a:rPr>
              <a:t>Lizon</a:t>
            </a:r>
            <a:endParaRPr lang="es-ES" altLang="es-ES" sz="22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" altLang="es-ES" sz="2200" b="1" dirty="0" smtClean="0">
                <a:latin typeface="Century Gothic" pitchFamily="34" charset="0"/>
                <a:ea typeface="ＭＳ Ｐゴシック" pitchFamily="34" charset="-128"/>
              </a:rPr>
              <a:t>Primera Piedra</a:t>
            </a:r>
            <a:r>
              <a:rPr lang="es-ES" altLang="es-ES" sz="2200" dirty="0" smtClean="0">
                <a:latin typeface="Century Gothic" pitchFamily="34" charset="0"/>
                <a:ea typeface="ＭＳ Ｐゴシック" pitchFamily="34" charset="-128"/>
              </a:rPr>
              <a:t>: Marzo 2015</a:t>
            </a:r>
            <a:endParaRPr lang="es-ES" altLang="es-ES" sz="22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" altLang="es-ES" sz="2200" b="1" dirty="0" smtClean="0">
                <a:latin typeface="Century Gothic" pitchFamily="34" charset="0"/>
                <a:ea typeface="ＭＳ Ｐゴシック" pitchFamily="34" charset="-128"/>
              </a:rPr>
              <a:t>Final Construcción</a:t>
            </a:r>
            <a:r>
              <a:rPr lang="es-ES" altLang="es-ES" sz="2200" b="1" dirty="0">
                <a:latin typeface="Century Gothic" pitchFamily="34" charset="0"/>
                <a:ea typeface="ＭＳ Ｐゴシック" pitchFamily="34" charset="-128"/>
              </a:rPr>
              <a:t>: </a:t>
            </a:r>
            <a:r>
              <a:rPr lang="es-ES" altLang="es-ES" sz="2200" dirty="0" smtClean="0">
                <a:latin typeface="Century Gothic" pitchFamily="34" charset="0"/>
                <a:ea typeface="ＭＳ Ｐゴシック" pitchFamily="34" charset="-128"/>
              </a:rPr>
              <a:t>Mayo 2016</a:t>
            </a:r>
            <a:endParaRPr lang="es-ES" altLang="es-ES" sz="22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" altLang="es-ES" sz="2200" b="1" dirty="0" smtClean="0">
                <a:latin typeface="Century Gothic" pitchFamily="34" charset="0"/>
                <a:ea typeface="ＭＳ Ｐゴシック" pitchFamily="34" charset="-128"/>
              </a:rPr>
              <a:t>Adecuación</a:t>
            </a:r>
            <a:r>
              <a:rPr lang="es-ES" altLang="es-ES" sz="2200" dirty="0" smtClean="0">
                <a:latin typeface="Century Gothic" pitchFamily="34" charset="0"/>
                <a:ea typeface="ＭＳ Ｐゴシック" pitchFamily="34" charset="-128"/>
              </a:rPr>
              <a:t>: Julio </a:t>
            </a:r>
            <a:r>
              <a:rPr lang="es-ES" altLang="es-ES" sz="2200" dirty="0">
                <a:latin typeface="Century Gothic" pitchFamily="34" charset="0"/>
                <a:ea typeface="ＭＳ Ｐゴシック" pitchFamily="34" charset="-128"/>
              </a:rPr>
              <a:t>2016 </a:t>
            </a: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" altLang="es-ES" sz="2200" b="1" dirty="0" smtClean="0">
                <a:latin typeface="Century Gothic" pitchFamily="34" charset="0"/>
                <a:ea typeface="ＭＳ Ｐゴシック" pitchFamily="34" charset="-128"/>
              </a:rPr>
              <a:t>Provisión equipamiento</a:t>
            </a:r>
            <a:r>
              <a:rPr lang="es-ES" altLang="es-ES" sz="2200" dirty="0" smtClean="0">
                <a:latin typeface="Century Gothic" pitchFamily="34" charset="0"/>
                <a:ea typeface="ＭＳ Ｐゴシック" pitchFamily="34" charset="-128"/>
              </a:rPr>
              <a:t>: Enero 2017</a:t>
            </a:r>
            <a:endParaRPr lang="es-ES" altLang="es-ES" sz="22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" altLang="es-ES" sz="2200" b="1" dirty="0" smtClean="0">
                <a:latin typeface="Century Gothic" pitchFamily="34" charset="0"/>
                <a:ea typeface="ＭＳ Ｐゴシック" pitchFamily="34" charset="-128"/>
              </a:rPr>
              <a:t>Inauguración</a:t>
            </a:r>
            <a:r>
              <a:rPr lang="es-ES" altLang="es-ES" sz="2200" dirty="0" smtClean="0">
                <a:latin typeface="Century Gothic" pitchFamily="34" charset="0"/>
                <a:ea typeface="ＭＳ Ｐゴシック" pitchFamily="34" charset="-128"/>
              </a:rPr>
              <a:t>:  Febrero </a:t>
            </a:r>
            <a:r>
              <a:rPr lang="es-ES" altLang="es-ES" sz="2200" dirty="0">
                <a:latin typeface="Century Gothic" pitchFamily="34" charset="0"/>
                <a:ea typeface="ＭＳ Ｐゴシック" pitchFamily="34" charset="-128"/>
              </a:rPr>
              <a:t>2017 </a:t>
            </a:r>
            <a:r>
              <a:rPr lang="es-ES" altLang="es-ES" sz="2200" dirty="0" smtClean="0">
                <a:latin typeface="Century Gothic" pitchFamily="34" charset="0"/>
                <a:ea typeface="ＭＳ Ｐゴシック" pitchFamily="34" charset="-128"/>
              </a:rPr>
              <a:t>coincidiendo con la 11ª Expedición</a:t>
            </a:r>
            <a:endParaRPr lang="es-ES" altLang="es-ES" sz="2200" dirty="0">
              <a:latin typeface="Century Gothic" pitchFamily="34" charset="0"/>
              <a:ea typeface="ＭＳ Ｐゴシック" pitchFamily="34" charset="-128"/>
            </a:endParaRPr>
          </a:p>
        </p:txBody>
      </p:sp>
      <p:pic>
        <p:nvPicPr>
          <p:cNvPr id="5" name="Picture 6" descr="C:\Users\Jorge Alio\Desktop\16-01 NOUADHIBOU VISION 2016\FOTOS SELECCIONADAS PRESENTACION\Imagen8.jpg">
            <a:extLst>
              <a:ext uri="{FF2B5EF4-FFF2-40B4-BE49-F238E27FC236}">
                <a16:creationId xmlns:a16="http://schemas.microsoft.com/office/drawing/2014/main" id="{C1B626FF-C023-4531-91AF-A8D84EED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98" y="2492896"/>
            <a:ext cx="341576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0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n 1" descr="MAURITANIA 002">
            <a:extLst>
              <a:ext uri="{FF2B5EF4-FFF2-40B4-BE49-F238E27FC236}">
                <a16:creationId xmlns:a16="http://schemas.microsoft.com/office/drawing/2014/main" id="{765757F6-F255-4E6B-AAAF-80E3E435BE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6" y="2708919"/>
            <a:ext cx="4419952" cy="298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2 CuadroTexto">
            <a:extLst>
              <a:ext uri="{FF2B5EF4-FFF2-40B4-BE49-F238E27FC236}">
                <a16:creationId xmlns:a16="http://schemas.microsoft.com/office/drawing/2014/main" id="{79AD6BE7-AFE8-488B-9DBC-AF172D56A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71" y="285947"/>
            <a:ext cx="6823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s-ES" sz="4000" b="1" dirty="0" smtClean="0">
                <a:solidFill>
                  <a:schemeClr val="tx1"/>
                </a:solidFill>
                <a:latin typeface="Century Gothic" pitchFamily="34" charset="0"/>
              </a:rPr>
              <a:t>Centro Nouadhibou Visión</a:t>
            </a:r>
            <a:endParaRPr lang="es-ES" altLang="es-ES" sz="40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4322" y="5949280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s-ES" altLang="es-ES" sz="2400" b="1" dirty="0" smtClean="0">
                <a:latin typeface="Century Gothic" pitchFamily="34" charset="0"/>
              </a:rPr>
              <a:t>COLOCANDO LA PRIMER PIEDRA  ( 18 Marzo 2015)</a:t>
            </a:r>
            <a:endParaRPr lang="es-ES" altLang="es-ES" sz="2400" b="1" dirty="0">
              <a:latin typeface="Century Gothic" pitchFamily="34" charset="0"/>
            </a:endParaRPr>
          </a:p>
        </p:txBody>
      </p:sp>
      <p:pic>
        <p:nvPicPr>
          <p:cNvPr id="5" name="Imagen 1" descr="MAURITANIA 023">
            <a:extLst>
              <a:ext uri="{FF2B5EF4-FFF2-40B4-BE49-F238E27FC236}">
                <a16:creationId xmlns:a16="http://schemas.microsoft.com/office/drawing/2014/main" id="{13EAAFC4-F328-4D84-B09E-B8884E26E8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68" y="1943938"/>
            <a:ext cx="2723005" cy="38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2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n 2">
            <a:extLst>
              <a:ext uri="{FF2B5EF4-FFF2-40B4-BE49-F238E27FC236}">
                <a16:creationId xmlns:a16="http://schemas.microsoft.com/office/drawing/2014/main" id="{43C6F486-50CF-4489-A909-D8AE69E2D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19" y="1556793"/>
            <a:ext cx="6082969" cy="456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Imagen 6">
            <a:extLst>
              <a:ext uri="{FF2B5EF4-FFF2-40B4-BE49-F238E27FC236}">
                <a16:creationId xmlns:a16="http://schemas.microsoft.com/office/drawing/2014/main" id="{BEA97243-B636-4130-B78D-4185ADF99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9084"/>
            <a:ext cx="3665622" cy="366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342606" y="388090"/>
            <a:ext cx="783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s-ES" altLang="es-ES" sz="4000" b="1" dirty="0" smtClean="0">
                <a:latin typeface="Century Gothic" pitchFamily="34" charset="0"/>
              </a:rPr>
              <a:t>Centro Nouadhibou Visión</a:t>
            </a:r>
          </a:p>
        </p:txBody>
      </p:sp>
    </p:spTree>
    <p:extLst>
      <p:ext uri="{BB962C8B-B14F-4D97-AF65-F5344CB8AC3E}">
        <p14:creationId xmlns:p14="http://schemas.microsoft.com/office/powerpoint/2010/main" val="101640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4362" y="476672"/>
            <a:ext cx="70877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450" tIns="31590" rIns="63450" bIns="31590" anchor="ctr"/>
          <a:lstStyle/>
          <a:p>
            <a:pPr>
              <a:tabLst>
                <a:tab pos="0" algn="l"/>
                <a:tab pos="844550" algn="l"/>
                <a:tab pos="1690688" algn="l"/>
                <a:tab pos="2536825" algn="l"/>
                <a:tab pos="3382963" algn="l"/>
                <a:tab pos="4229100" algn="l"/>
                <a:tab pos="5075238" algn="l"/>
                <a:tab pos="5921375" algn="l"/>
                <a:tab pos="6767513" algn="l"/>
                <a:tab pos="7613650" algn="l"/>
                <a:tab pos="8459788" algn="l"/>
                <a:tab pos="9305925" algn="l"/>
                <a:tab pos="10152063" algn="l"/>
              </a:tabLst>
            </a:pPr>
            <a:r>
              <a:rPr lang="es-ES" altLang="es-ES" sz="4000" b="1" dirty="0" smtClean="0">
                <a:latin typeface="Century Gothic" pitchFamily="34" charset="0"/>
                <a:ea typeface="ＭＳ Ｐゴシック" pitchFamily="34" charset="-128"/>
              </a:rPr>
              <a:t>Centro Nouadhibou Visión</a:t>
            </a:r>
            <a:endParaRPr lang="ar-SA" altLang="es-ES" sz="4000" b="1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4728" y="1387476"/>
            <a:ext cx="3744049" cy="5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2800" b="1" dirty="0" smtClean="0">
                <a:latin typeface="Century Gothic" pitchFamily="34" charset="0"/>
                <a:ea typeface="ＭＳ Ｐゴシック" pitchFamily="34" charset="-128"/>
              </a:rPr>
              <a:t>Recursos Humanos</a:t>
            </a:r>
            <a:endParaRPr lang="ar-SA" altLang="es-ES" sz="2800" b="1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664484" y="2204865"/>
            <a:ext cx="5852864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Oftalmólogos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            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2</a:t>
            </a: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Asistentes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</a:t>
            </a: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ópticos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         3</a:t>
            </a: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Enfermeros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  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                  2</a:t>
            </a: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Ópticos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                   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         2</a:t>
            </a: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Administración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       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         2</a:t>
            </a: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Seguridad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                        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1</a:t>
            </a: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Conserje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                       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1    </a:t>
            </a:r>
          </a:p>
        </p:txBody>
      </p:sp>
      <p:pic>
        <p:nvPicPr>
          <p:cNvPr id="5" name="Imagen 1" descr="MAURITANIA 059">
            <a:extLst>
              <a:ext uri="{FF2B5EF4-FFF2-40B4-BE49-F238E27FC236}">
                <a16:creationId xmlns:a16="http://schemas.microsoft.com/office/drawing/2014/main" id="{56F23F1F-C2FC-49F2-97B6-949F3DBA88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954" y="1988840"/>
            <a:ext cx="2269056" cy="41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8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59" y="158688"/>
            <a:ext cx="8231029" cy="1143000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844550" algn="l"/>
                <a:tab pos="1690688" algn="l"/>
                <a:tab pos="2536825" algn="l"/>
                <a:tab pos="3382963" algn="l"/>
                <a:tab pos="4229100" algn="l"/>
                <a:tab pos="5075238" algn="l"/>
                <a:tab pos="5921375" algn="l"/>
                <a:tab pos="6767513" algn="l"/>
                <a:tab pos="7613650" algn="l"/>
                <a:tab pos="8459788" algn="l"/>
                <a:tab pos="9305925" algn="l"/>
                <a:tab pos="10152063" algn="l"/>
              </a:tabLst>
            </a:pPr>
            <a:r>
              <a:rPr lang="es-ES" altLang="es-ES" sz="4000" b="1" dirty="0" smtClean="0">
                <a:latin typeface="Century Gothic" pitchFamily="34" charset="0"/>
                <a:ea typeface="ＭＳ Ｐゴシック" pitchFamily="34" charset="-128"/>
              </a:rPr>
              <a:t>Centro Nouadhibou Visión</a:t>
            </a:r>
            <a:endParaRPr lang="ar-SA" altLang="es-ES" sz="4000" b="1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4322" y="2420888"/>
            <a:ext cx="6326337" cy="3888431"/>
          </a:xfrm>
        </p:spPr>
        <p:txBody>
          <a:bodyPr>
            <a:noAutofit/>
          </a:bodyPr>
          <a:lstStyle/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Asistencia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</a:t>
            </a: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básica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</a:t>
            </a: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oftalmológica</a:t>
            </a:r>
            <a:endParaRPr lang="en-US" altLang="es-ES" sz="2800" dirty="0">
              <a:latin typeface="Century Gothic" pitchFamily="34" charset="0"/>
              <a:ea typeface="ＭＳ Ｐゴシック" pitchFamily="34" charset="-128"/>
            </a:endParaRP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Cirugía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de </a:t>
            </a: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Catarata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         </a:t>
            </a: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Cirugía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de la </a:t>
            </a: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superficie</a:t>
            </a: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 ocular</a:t>
            </a:r>
            <a:endParaRPr lang="en-US" altLang="es-ES" sz="2800" dirty="0">
              <a:latin typeface="Century Gothic" pitchFamily="34" charset="0"/>
              <a:ea typeface="ＭＳ Ｐゴシック" pitchFamily="34" charset="-128"/>
            </a:endParaRP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Servicios </a:t>
            </a:r>
            <a:r>
              <a:rPr lang="en-US" altLang="es-ES" sz="2800" dirty="0" err="1" smtClean="0">
                <a:latin typeface="Century Gothic" pitchFamily="34" charset="0"/>
                <a:ea typeface="ＭＳ Ｐゴシック" pitchFamily="34" charset="-128"/>
              </a:rPr>
              <a:t>Ópticos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         </a:t>
            </a:r>
          </a:p>
          <a:p>
            <a:pPr marL="273050" indent="-273050">
              <a:spcBef>
                <a:spcPts val="1350"/>
              </a:spcBef>
              <a:buFontTx/>
              <a:buChar char="•"/>
            </a:pPr>
            <a:r>
              <a:rPr lang="en-US" altLang="es-ES" sz="2800" dirty="0" smtClean="0">
                <a:latin typeface="Century Gothic" pitchFamily="34" charset="0"/>
                <a:ea typeface="ＭＳ Ｐゴシック" pitchFamily="34" charset="-128"/>
              </a:rPr>
              <a:t>Farmacia             </a:t>
            </a:r>
            <a:r>
              <a:rPr lang="en-US" altLang="es-ES" sz="2800" dirty="0">
                <a:latin typeface="Century Gothic" pitchFamily="34" charset="0"/>
                <a:ea typeface="ＭＳ Ｐゴシック" pitchFamily="34" charset="-128"/>
              </a:rPr>
              <a:t>	          </a:t>
            </a:r>
          </a:p>
          <a:p>
            <a:endParaRPr lang="es-ES" sz="2800" dirty="0">
              <a:latin typeface="Century Gothic" panose="020B0502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85180" y="1482085"/>
            <a:ext cx="453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Servicios</a:t>
            </a:r>
            <a:r>
              <a:rPr lang="en-US" sz="2800" b="1" dirty="0"/>
              <a:t>:</a:t>
            </a: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40946" y="3140968"/>
            <a:ext cx="2982955" cy="267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647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A9B7D24-8D28-4315-9614-2AE7C69E6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" y="980728"/>
            <a:ext cx="2507874" cy="193137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12571B-BB77-43E4-BFE8-2C41F23BB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58" y="1412776"/>
            <a:ext cx="5638866" cy="4661534"/>
          </a:xfrm>
          <a:prstGeom prst="rect">
            <a:avLst/>
          </a:prstGeom>
        </p:spPr>
      </p:pic>
      <p:pic>
        <p:nvPicPr>
          <p:cNvPr id="4" name="Picture 2" descr="c36985c5-8113-4d80-80bc-f05b2e42d456@EURPRD10">
            <a:extLst>
              <a:ext uri="{FF2B5EF4-FFF2-40B4-BE49-F238E27FC236}">
                <a16:creationId xmlns:a16="http://schemas.microsoft.com/office/drawing/2014/main" id="{4FB3BDF5-93C3-4165-B6E0-FFB2DFAE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29" y="4077071"/>
            <a:ext cx="1965590" cy="236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12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468338" y="332656"/>
            <a:ext cx="8496944" cy="11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3600" b="1" dirty="0" smtClean="0">
                <a:latin typeface="Century Gothic" pitchFamily="34" charset="0"/>
                <a:ea typeface="ＭＳ Ｐゴシック" pitchFamily="34" charset="-128"/>
              </a:rPr>
              <a:t>Directiva Fundación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3600" b="1" dirty="0" err="1" smtClean="0">
                <a:latin typeface="Century Gothic" pitchFamily="34" charset="0"/>
                <a:ea typeface="ＭＳ Ｐゴシック" pitchFamily="34" charset="-128"/>
              </a:rPr>
              <a:t>Noadhibou</a:t>
            </a:r>
            <a:r>
              <a:rPr lang="es-ES" altLang="es-ES" sz="3600" b="1" dirty="0" smtClean="0">
                <a:latin typeface="Century Gothic" pitchFamily="34" charset="0"/>
                <a:ea typeface="ＭＳ Ｐゴシック" pitchFamily="34" charset="-128"/>
              </a:rPr>
              <a:t> Visión</a:t>
            </a:r>
            <a:endParaRPr lang="ar-SA" altLang="es-ES" sz="3600" b="1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98306" name="AutoShape 2"/>
          <p:cNvSpPr>
            <a:spLocks noChangeAspect="1" noChangeArrowheads="1"/>
          </p:cNvSpPr>
          <p:nvPr/>
        </p:nvSpPr>
        <p:spPr bwMode="auto">
          <a:xfrm>
            <a:off x="2506701" y="1592264"/>
            <a:ext cx="4133377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" name="4 CuadroTexto">
            <a:extLst/>
          </p:cNvPr>
          <p:cNvSpPr txBox="1">
            <a:spLocks noChangeArrowheads="1"/>
          </p:cNvSpPr>
          <p:nvPr/>
        </p:nvSpPr>
        <p:spPr bwMode="auto">
          <a:xfrm>
            <a:off x="468338" y="1916832"/>
            <a:ext cx="8000299" cy="43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3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JUNTA EJECUTIVA:</a:t>
            </a:r>
            <a:endParaRPr lang="en-US" sz="2400" b="1" dirty="0"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0" lvl="3" indent="2381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	</a:t>
            </a:r>
            <a:r>
              <a:rPr lang="en-US" sz="2400" b="1" dirty="0" err="1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Presidente</a:t>
            </a:r>
            <a:r>
              <a:rPr lang="en-US" sz="2400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:   	Rashid </a:t>
            </a:r>
            <a:r>
              <a:rPr lang="en-US" sz="2400" dirty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Al </a:t>
            </a:r>
            <a:r>
              <a:rPr lang="en-US" sz="2400" dirty="0" err="1">
                <a:latin typeface="Century Gothic" panose="020B0502020202020204" pitchFamily="34" charset="0"/>
                <a:ea typeface="MS PGothic" pitchFamily="34" charset="-128"/>
                <a:cs typeface="+mn-cs"/>
              </a:rPr>
              <a:t>Nafisi</a:t>
            </a:r>
            <a:r>
              <a:rPr lang="en-US" sz="2400" dirty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  </a:t>
            </a:r>
            <a:endParaRPr lang="en-US" sz="2400" dirty="0" smtClean="0"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0" lvl="3" indent="2381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	</a:t>
            </a:r>
            <a:r>
              <a:rPr lang="en-US" sz="2400" b="1" dirty="0" err="1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Miembros</a:t>
            </a:r>
            <a:r>
              <a:rPr lang="en-US" sz="2400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:  	Maria </a:t>
            </a:r>
            <a:r>
              <a:rPr lang="en-US" sz="2400" dirty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López   </a:t>
            </a:r>
            <a:endParaRPr lang="en-US" sz="2400" dirty="0" smtClean="0"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0" lvl="3" indent="2381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				</a:t>
            </a:r>
            <a:r>
              <a:rPr lang="en-US" sz="2400" dirty="0" err="1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Ghassan</a:t>
            </a:r>
            <a:r>
              <a:rPr lang="en-US" sz="2400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  <a:ea typeface="MS PGothic" pitchFamily="34" charset="-128"/>
                <a:cs typeface="+mn-cs"/>
              </a:rPr>
              <a:t>Zein</a:t>
            </a:r>
            <a:r>
              <a:rPr lang="en-US" sz="2400" dirty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   </a:t>
            </a:r>
          </a:p>
          <a:p>
            <a:pPr marL="470297" lvl="3" indent="-265510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					Salah </a:t>
            </a:r>
            <a:r>
              <a:rPr lang="en-US" sz="2400" dirty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Eddine </a:t>
            </a:r>
            <a:r>
              <a:rPr lang="en-US" sz="2400" dirty="0" err="1">
                <a:latin typeface="Century Gothic" panose="020B0502020202020204" pitchFamily="34" charset="0"/>
                <a:ea typeface="MS PGothic" pitchFamily="34" charset="-128"/>
                <a:cs typeface="+mn-cs"/>
              </a:rPr>
              <a:t>Bechir</a:t>
            </a:r>
            <a:r>
              <a:rPr lang="en-US" sz="2400" dirty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  </a:t>
            </a:r>
            <a:endParaRPr lang="en-US" sz="2400" dirty="0" smtClean="0"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470297" lvl="3" indent="-265510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					Mohamed </a:t>
            </a:r>
            <a:r>
              <a:rPr lang="en-US" sz="2400" dirty="0" err="1">
                <a:latin typeface="Century Gothic" panose="020B0502020202020204" pitchFamily="34" charset="0"/>
                <a:ea typeface="MS PGothic" pitchFamily="34" charset="-128"/>
                <a:cs typeface="+mn-cs"/>
              </a:rPr>
              <a:t>Daff</a:t>
            </a:r>
            <a:r>
              <a:rPr lang="en-US" sz="2400" dirty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    </a:t>
            </a:r>
          </a:p>
          <a:p>
            <a:pPr marL="470297" lvl="3" indent="-265510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2400" dirty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                                       </a:t>
            </a:r>
          </a:p>
          <a:p>
            <a:pPr marL="0" lvl="3" indent="1191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	</a:t>
            </a:r>
            <a:r>
              <a:rPr lang="en-US" sz="2400" b="1" dirty="0" err="1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Secretario</a:t>
            </a:r>
            <a:r>
              <a:rPr lang="en-US" sz="2400" dirty="0" smtClean="0">
                <a:latin typeface="Century Gothic" panose="020B0502020202020204" pitchFamily="34" charset="0"/>
                <a:ea typeface="MS PGothic" pitchFamily="34" charset="-128"/>
                <a:cs typeface="+mn-cs"/>
              </a:rPr>
              <a:t>: 	Jorge Alió</a:t>
            </a:r>
            <a:endParaRPr lang="en-US" sz="2400" dirty="0"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98308" name="Picture 6" descr="F:\NOUADHIBOU VISION 2016\FOTOS SELECCIONADAS PRESENTACION\Foto Mar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866" y="2852936"/>
            <a:ext cx="435050" cy="69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7" descr="F:\NOUADHIBOU VISION 2016\FOTOS SELECCIONADAS PRESENTACION\Foto Mohamed Da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018" y="4581128"/>
            <a:ext cx="34235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10" descr="F:\NOUADHIBOU VISION 2016\FOTOS SELECCIONADAS PRESENTACION\Foto Sala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9098" y="3933056"/>
            <a:ext cx="576064" cy="63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11" descr="F:\NOUADHIBOU VISION 2016\FOTOS SELECCIONADAS PRESENTACION\Foto Dr ALIO 1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834" y="5517232"/>
            <a:ext cx="725845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11" descr="C:\Documents and Settings\fundacion\Escritorio\Nafis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7010" y="2276872"/>
            <a:ext cx="432048" cy="71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FNV-FJ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36890" y="332656"/>
            <a:ext cx="1513615" cy="1484784"/>
          </a:xfrm>
          <a:prstGeom prst="rect">
            <a:avLst/>
          </a:prstGeom>
        </p:spPr>
      </p:pic>
      <p:pic>
        <p:nvPicPr>
          <p:cNvPr id="12" name="11 Imagen" descr="Dr.-Ghassan-Zein-Beverly-Hills-Kuwait-opt-201x3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986" y="3356992"/>
            <a:ext cx="456179" cy="6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42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9A9F62-776D-4FB1-9306-FFCC0DF8F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94" y="764704"/>
            <a:ext cx="7316470" cy="23873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CA9695-BA2B-4742-9725-820866AB7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4" y="3861048"/>
            <a:ext cx="3916697" cy="29969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8D8E98-8B0F-44FF-A34E-4ED36EC93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81" y="3861048"/>
            <a:ext cx="3933739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354" y="0"/>
            <a:ext cx="8231029" cy="1143000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 smtClean="0">
                <a:latin typeface="Century Gothic" charset="0"/>
                <a:ea typeface="Century Gothic" charset="0"/>
                <a:cs typeface="Century Gothic" charset="0"/>
              </a:rPr>
              <a:t>LA </a:t>
            </a:r>
            <a:r>
              <a:rPr lang="es-ES" sz="4000" b="1" dirty="0">
                <a:latin typeface="Century Gothic" charset="0"/>
                <a:ea typeface="Century Gothic" charset="0"/>
                <a:cs typeface="Century Gothic" charset="0"/>
              </a:rPr>
              <a:t>IDEA (2006-2018)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2314" y="1268760"/>
            <a:ext cx="8533679" cy="5253805"/>
          </a:xfrm>
        </p:spPr>
        <p:txBody>
          <a:bodyPr numCol="2">
            <a:normAutofit/>
          </a:bodyPr>
          <a:lstStyle/>
          <a:p>
            <a:pPr lvl="0"/>
            <a:r>
              <a:rPr lang="es-ES" sz="2200" dirty="0" smtClean="0">
                <a:latin typeface="Century Gothic" pitchFamily="34" charset="0"/>
              </a:rPr>
              <a:t>Crear un </a:t>
            </a:r>
            <a:r>
              <a:rPr lang="es-ES" sz="2200" b="1" dirty="0" smtClean="0">
                <a:latin typeface="Century Gothic" pitchFamily="34" charset="0"/>
              </a:rPr>
              <a:t>Centro de Cuidado Ocular</a:t>
            </a:r>
            <a:r>
              <a:rPr lang="es-ES" sz="2200" dirty="0" smtClean="0">
                <a:latin typeface="Century Gothic" pitchFamily="34" charset="0"/>
              </a:rPr>
              <a:t> en </a:t>
            </a:r>
            <a:r>
              <a:rPr lang="es-ES" sz="2200" b="1" dirty="0" smtClean="0">
                <a:latin typeface="Century Gothic" pitchFamily="34" charset="0"/>
              </a:rPr>
              <a:t>Nouadhibou</a:t>
            </a:r>
            <a:r>
              <a:rPr lang="es-ES" sz="2200" dirty="0" smtClean="0">
                <a:latin typeface="Century Gothic" pitchFamily="34" charset="0"/>
              </a:rPr>
              <a:t>, la 2ª ciudad más grande de Mauritania, capaz de proporcionar servicios optométricos y oftalmológicos a una </a:t>
            </a:r>
            <a:r>
              <a:rPr lang="es-ES" sz="2200" b="1" dirty="0" smtClean="0">
                <a:latin typeface="Century Gothic" pitchFamily="34" charset="0"/>
              </a:rPr>
              <a:t>población de más de 200.000</a:t>
            </a:r>
            <a:r>
              <a:rPr lang="es-ES" sz="2200" dirty="0" smtClean="0">
                <a:latin typeface="Century Gothic" pitchFamily="34" charset="0"/>
              </a:rPr>
              <a:t> personas de origen local y del pueblo nómada, que regularmente carece de cualquier asistencia para el cuidado de la vista  o incluso de servicios suficientes de óptica. </a:t>
            </a:r>
            <a:endParaRPr lang="es-ES" sz="2200" dirty="0">
              <a:latin typeface="Century Gothic" pitchFamily="34" charset="0"/>
            </a:endParaRPr>
          </a:p>
        </p:txBody>
      </p:sp>
      <p:pic>
        <p:nvPicPr>
          <p:cNvPr id="4" name="Picture 2" descr="mauritan">
            <a:extLst>
              <a:ext uri="{FF2B5EF4-FFF2-40B4-BE49-F238E27FC236}">
                <a16:creationId xmlns:a16="http://schemas.microsoft.com/office/drawing/2014/main" id="{F523B675-832E-4E94-A478-73FAD307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10" y="2996952"/>
            <a:ext cx="3933388" cy="336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D72CAF32-CB86-40D1-A509-292FF7A2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898" y="4437112"/>
            <a:ext cx="890391" cy="488757"/>
          </a:xfrm>
          <a:prstGeom prst="flowChartProcess">
            <a:avLst/>
          </a:prstGeom>
          <a:noFill/>
          <a:ln w="508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62" y="1340768"/>
            <a:ext cx="1612870" cy="14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800" b="1" u="sng" dirty="0" smtClean="0">
                <a:latin typeface="Century Gothic" pitchFamily="34" charset="0"/>
              </a:rPr>
              <a:t>14ª EXPEDICIÓN</a:t>
            </a:r>
            <a:br>
              <a:rPr lang="es-ES" sz="4800" b="1" u="sng" dirty="0" smtClean="0">
                <a:latin typeface="Century Gothic" pitchFamily="34" charset="0"/>
              </a:rPr>
            </a:br>
            <a:r>
              <a:rPr lang="es-ES" sz="3600" b="1" dirty="0" smtClean="0">
                <a:latin typeface="Century Gothic" pitchFamily="34" charset="0"/>
              </a:rPr>
              <a:t>(del 1 al 8 de diciembre de 2020)</a:t>
            </a:r>
            <a:endParaRPr lang="es-ES" sz="4800" b="1" u="sng" dirty="0">
              <a:latin typeface="Century Gothic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6330" y="1844824"/>
            <a:ext cx="8231029" cy="45259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 Gothic" pitchFamily="34" charset="0"/>
              </a:rPr>
              <a:t>Personal: </a:t>
            </a:r>
            <a:r>
              <a:rPr lang="es-ES" b="1" dirty="0" smtClean="0">
                <a:latin typeface="Century Gothic" pitchFamily="34" charset="0"/>
              </a:rPr>
              <a:t>16 personas</a:t>
            </a:r>
          </a:p>
          <a:p>
            <a:endParaRPr lang="es-ES" dirty="0">
              <a:latin typeface="Century Gothic" pitchFamily="34" charset="0"/>
            </a:endParaRPr>
          </a:p>
          <a:p>
            <a:r>
              <a:rPr lang="es-ES" b="1" dirty="0" smtClean="0">
                <a:latin typeface="Century Gothic" pitchFamily="34" charset="0"/>
              </a:rPr>
              <a:t>Medios desplazados</a:t>
            </a:r>
            <a:r>
              <a:rPr lang="es-ES" dirty="0" smtClean="0">
                <a:latin typeface="Century Gothic" pitchFamily="34" charset="0"/>
              </a:rPr>
              <a:t>: Material fungible, no fungible y aparatología</a:t>
            </a:r>
          </a:p>
          <a:p>
            <a:endParaRPr lang="es-ES" dirty="0" smtClean="0">
              <a:latin typeface="Century Gothic" pitchFamily="34" charset="0"/>
            </a:endParaRPr>
          </a:p>
          <a:p>
            <a:r>
              <a:rPr lang="es-ES" dirty="0" smtClean="0">
                <a:latin typeface="Century Gothic" pitchFamily="34" charset="0"/>
              </a:rPr>
              <a:t>Costo: </a:t>
            </a:r>
            <a:r>
              <a:rPr lang="es-ES" b="1" dirty="0" smtClean="0">
                <a:solidFill>
                  <a:srgbClr val="000000"/>
                </a:solidFill>
                <a:latin typeface="Century Gothic" pitchFamily="34" charset="0"/>
              </a:rPr>
              <a:t>143.573</a:t>
            </a:r>
            <a:r>
              <a:rPr lang="es-ES" b="1" dirty="0" smtClean="0">
                <a:latin typeface="Century Gothic" pitchFamily="34" charset="0"/>
              </a:rPr>
              <a:t>€ (material) + 37.020€ (expedición)= 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180.593 €</a:t>
            </a:r>
          </a:p>
        </p:txBody>
      </p:sp>
    </p:spTree>
    <p:extLst>
      <p:ext uri="{BB962C8B-B14F-4D97-AF65-F5344CB8AC3E}">
        <p14:creationId xmlns:p14="http://schemas.microsoft.com/office/powerpoint/2010/main" val="211294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2" y="1600200"/>
            <a:ext cx="8022323" cy="4525963"/>
          </a:xfrm>
        </p:spPr>
      </p:pic>
    </p:spTree>
    <p:extLst>
      <p:ext uri="{BB962C8B-B14F-4D97-AF65-F5344CB8AC3E}">
        <p14:creationId xmlns:p14="http://schemas.microsoft.com/office/powerpoint/2010/main" val="405111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96" y="1600200"/>
            <a:ext cx="6767795" cy="4525963"/>
          </a:xfrm>
        </p:spPr>
      </p:pic>
    </p:spTree>
    <p:extLst>
      <p:ext uri="{BB962C8B-B14F-4D97-AF65-F5344CB8AC3E}">
        <p14:creationId xmlns:p14="http://schemas.microsoft.com/office/powerpoint/2010/main" val="29516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1600200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394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011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2751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4402" y="260648"/>
            <a:ext cx="7344816" cy="706090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Century Gothic" pitchFamily="34" charset="0"/>
              </a:rPr>
              <a:t>14ª EXPEDICIÓN: PERSONAL</a:t>
            </a:r>
            <a:endParaRPr lang="es-ES" sz="4000" b="1" dirty="0">
              <a:latin typeface="Century Gothic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80307" y="1124745"/>
          <a:ext cx="8784976" cy="5472613"/>
        </p:xfrm>
        <a:graphic>
          <a:graphicData uri="http://schemas.openxmlformats.org/drawingml/2006/table">
            <a:tbl>
              <a:tblPr/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4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Dr. Jorge Luciano Alió Sanz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Alicante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Cirujano oftalmólogo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Dr. Manuel Marcos Robles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Salamanca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Cirujano oftalmólogo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Dr. Miguel José </a:t>
                      </a:r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March</a:t>
                      </a:r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s-ES" sz="1700" b="1" i="0" u="none" strike="noStrike" dirty="0" err="1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Balle</a:t>
                      </a:r>
                      <a:endParaRPr lang="es-ES" sz="17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Palma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Cirujano oftalmólogo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Dr. </a:t>
                      </a:r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Santosh</a:t>
                      </a:r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Sudhakar</a:t>
                      </a:r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Dnyanmote</a:t>
                      </a:r>
                      <a:endParaRPr lang="es-ES" sz="17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India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Cirujano oftalmólogo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Hessa</a:t>
                      </a:r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Alrabiah</a:t>
                      </a:r>
                      <a:endParaRPr lang="es-ES" sz="17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Kuwait</a:t>
                      </a:r>
                      <a:endParaRPr lang="es-ES" sz="17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Cirujano oftalmólogo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Mario Cantó Cerdán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Alicante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Optometrista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Sebastián Márquez Méndez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Murcia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Optometrista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Silvia de la Peña Núñez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Valladolid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Optometrista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María de las Nieves Carrasco Fernandez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Alicante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Enfermera instrumentista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0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Carmen Montserrat Rovira </a:t>
                      </a:r>
                      <a:r>
                        <a:rPr lang="es-ES" sz="1700" b="1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Pascual</a:t>
                      </a:r>
                      <a:endParaRPr lang="es-ES" sz="17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Palma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Enfermera instrumentista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María Belén Marcos Fernández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Salamanca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Enfermera instrumentista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Silvia Gutiérrez </a:t>
                      </a:r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Gutiérrez</a:t>
                      </a:r>
                      <a:endParaRPr lang="es-ES" sz="17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Salamanca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Enfermera instrumentista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Francisca Sánchez </a:t>
                      </a:r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Sánchez</a:t>
                      </a:r>
                      <a:endParaRPr lang="es-ES" sz="17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Salamanca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Auxiliar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Francisco Candela Muñoz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Alicante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Logística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Jaume Artes Drago (</a:t>
                      </a:r>
                      <a:r>
                        <a:rPr lang="es-ES" sz="1700" b="1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Topcon</a:t>
                      </a:r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)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Tarragona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Técnico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6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María del Rosario López Iglesias</a:t>
                      </a:r>
                    </a:p>
                  </a:txBody>
                  <a:tcPr marL="6715" marR="6715" marT="6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Alicante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Institucional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563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788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687" y="0"/>
            <a:ext cx="8231029" cy="1143000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>
                <a:latin typeface="Century Gothic" panose="020B0502020202020204" pitchFamily="34" charset="0"/>
              </a:rPr>
              <a:t>MAURITANIA </a:t>
            </a:r>
            <a:r>
              <a:rPr lang="es-ES" sz="4000" b="1" dirty="0" smtClean="0">
                <a:latin typeface="Century Gothic" panose="020B0502020202020204" pitchFamily="34" charset="0"/>
              </a:rPr>
              <a:t>– EL PAÍS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338" y="980728"/>
            <a:ext cx="8231029" cy="4861968"/>
          </a:xfrm>
        </p:spPr>
        <p:txBody>
          <a:bodyPr>
            <a:normAutofit/>
          </a:bodyPr>
          <a:lstStyle/>
          <a:p>
            <a:pPr lvl="0"/>
            <a:r>
              <a:rPr lang="es-ES" sz="2400" dirty="0" smtClean="0">
                <a:latin typeface="Century Gothic" pitchFamily="34" charset="0"/>
              </a:rPr>
              <a:t>Población: </a:t>
            </a:r>
            <a:r>
              <a:rPr lang="es-ES" sz="2400" b="1" dirty="0" smtClean="0">
                <a:latin typeface="Century Gothic" pitchFamily="34" charset="0"/>
              </a:rPr>
              <a:t>4.183.000</a:t>
            </a:r>
            <a:r>
              <a:rPr lang="es-ES" sz="2400" b="1" baseline="30000" dirty="0" smtClean="0">
                <a:latin typeface="Century Gothic" pitchFamily="34" charset="0"/>
              </a:rPr>
              <a:t>1</a:t>
            </a:r>
          </a:p>
          <a:p>
            <a:pPr lvl="0"/>
            <a:r>
              <a:rPr lang="es-ES" sz="2400" dirty="0" smtClean="0">
                <a:latin typeface="Century Gothic" pitchFamily="34" charset="0"/>
              </a:rPr>
              <a:t>Ubicación geográfica y extensión; </a:t>
            </a:r>
            <a:r>
              <a:rPr lang="es-ES" sz="2400" b="1" dirty="0" smtClean="0">
                <a:latin typeface="Century Gothic" pitchFamily="34" charset="0"/>
              </a:rPr>
              <a:t>1.030.700 km</a:t>
            </a:r>
            <a:r>
              <a:rPr lang="es-ES" sz="2400" b="1" baseline="30000" dirty="0" smtClean="0">
                <a:latin typeface="Century Gothic" pitchFamily="34" charset="0"/>
              </a:rPr>
              <a:t>2</a:t>
            </a:r>
            <a:r>
              <a:rPr lang="es-ES" sz="2400" b="1" dirty="0" smtClean="0">
                <a:latin typeface="Century Gothic" pitchFamily="34" charset="0"/>
              </a:rPr>
              <a:t> (29º)</a:t>
            </a:r>
          </a:p>
          <a:p>
            <a:pPr lvl="0"/>
            <a:r>
              <a:rPr lang="es-ES" sz="2400" dirty="0" smtClean="0">
                <a:latin typeface="Century Gothic" pitchFamily="34" charset="0"/>
              </a:rPr>
              <a:t>Gobierno: </a:t>
            </a:r>
            <a:r>
              <a:rPr lang="es-ES" sz="2400" b="1" dirty="0" smtClean="0">
                <a:latin typeface="Century Gothic" pitchFamily="34" charset="0"/>
              </a:rPr>
              <a:t>Republica Islámica</a:t>
            </a:r>
            <a:r>
              <a:rPr lang="es-ES" sz="2400" dirty="0" smtClean="0">
                <a:latin typeface="Century Gothic" pitchFamily="34" charset="0"/>
              </a:rPr>
              <a:t>, 55 años de estabilidad sociopolítica</a:t>
            </a:r>
          </a:p>
          <a:p>
            <a:pPr lvl="0"/>
            <a:r>
              <a:rPr lang="es-ES" sz="2400" dirty="0" smtClean="0">
                <a:latin typeface="Century Gothic" pitchFamily="34" charset="0"/>
              </a:rPr>
              <a:t>Economía: </a:t>
            </a:r>
            <a:r>
              <a:rPr lang="es-ES" sz="2400" b="1" dirty="0" smtClean="0">
                <a:latin typeface="Century Gothic" pitchFamily="34" charset="0"/>
              </a:rPr>
              <a:t>PIB per cápita 1.535 $</a:t>
            </a:r>
            <a:r>
              <a:rPr lang="es-ES" sz="2400" b="1" baseline="30000" dirty="0" smtClean="0">
                <a:latin typeface="Century Gothic" pitchFamily="34" charset="0"/>
              </a:rPr>
              <a:t>3 </a:t>
            </a:r>
          </a:p>
          <a:p>
            <a:pPr lvl="0"/>
            <a:r>
              <a:rPr lang="es-ES" sz="2400" dirty="0" smtClean="0">
                <a:latin typeface="Century Gothic" pitchFamily="34" charset="0"/>
              </a:rPr>
              <a:t>Idiomas: </a:t>
            </a:r>
            <a:r>
              <a:rPr lang="es-ES" sz="2400" b="1" dirty="0" smtClean="0">
                <a:latin typeface="Century Gothic" pitchFamily="34" charset="0"/>
              </a:rPr>
              <a:t>Árabe y Francés </a:t>
            </a:r>
          </a:p>
          <a:p>
            <a:pPr lvl="0"/>
            <a:r>
              <a:rPr lang="es-ES" sz="2400" dirty="0" smtClean="0">
                <a:latin typeface="Century Gothic" pitchFamily="34" charset="0"/>
              </a:rPr>
              <a:t>Esperanza de vida al nacer: </a:t>
            </a:r>
            <a:r>
              <a:rPr lang="es-ES" sz="2400" b="1" dirty="0" smtClean="0">
                <a:latin typeface="Century Gothic" pitchFamily="34" charset="0"/>
              </a:rPr>
              <a:t>63,4 años</a:t>
            </a:r>
            <a:r>
              <a:rPr lang="es-ES" sz="2400" b="1" baseline="30000" dirty="0" smtClean="0">
                <a:latin typeface="Century Gothic" pitchFamily="34" charset="0"/>
              </a:rPr>
              <a:t>3</a:t>
            </a:r>
          </a:p>
          <a:p>
            <a:pPr lvl="0"/>
            <a:r>
              <a:rPr lang="es-ES" sz="2400" dirty="0" smtClean="0">
                <a:latin typeface="Century Gothic" pitchFamily="34" charset="0"/>
              </a:rPr>
              <a:t>Profesionales del cuidado de la vista: </a:t>
            </a:r>
            <a:r>
              <a:rPr lang="es-ES" sz="2400" b="1" dirty="0" smtClean="0">
                <a:latin typeface="Century Gothic" pitchFamily="34" charset="0"/>
              </a:rPr>
              <a:t>0,13 profesionales por cada /1.000 población</a:t>
            </a:r>
            <a:r>
              <a:rPr lang="es-ES" sz="2400" b="1" baseline="30000" dirty="0" smtClean="0">
                <a:latin typeface="Century Gothic" pitchFamily="34" charset="0"/>
              </a:rPr>
              <a:t>1</a:t>
            </a:r>
          </a:p>
          <a:p>
            <a:pPr lvl="0"/>
            <a:r>
              <a:rPr lang="es-ES" sz="2400" dirty="0" smtClean="0">
                <a:latin typeface="Century Gothic" pitchFamily="34" charset="0"/>
              </a:rPr>
              <a:t>Numero de oftalmólogos en el país: </a:t>
            </a:r>
            <a:r>
              <a:rPr lang="es-ES" sz="2400" b="1" dirty="0" smtClean="0">
                <a:latin typeface="Century Gothic" pitchFamily="34" charset="0"/>
              </a:rPr>
              <a:t>25</a:t>
            </a:r>
          </a:p>
          <a:p>
            <a:pPr>
              <a:lnSpc>
                <a:spcPct val="170000"/>
              </a:lnSpc>
              <a:buFont typeface="Arial" charset="0"/>
              <a:buChar char="•"/>
            </a:pPr>
            <a:endParaRPr lang="es-ES" sz="2500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Font typeface="Arial" charset="0"/>
              <a:buChar char="•"/>
            </a:pPr>
            <a:endParaRPr lang="es-ES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es-ES" dirty="0">
              <a:latin typeface="Century Gothic" panose="020B0502020202020204" pitchFamily="34" charset="0"/>
            </a:endParaRPr>
          </a:p>
          <a:p>
            <a:pPr>
              <a:buFont typeface="Wingdings" pitchFamily="2" charset="2"/>
              <a:buChar char="q"/>
            </a:pP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76636" y="5688449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endParaRPr lang="es-ES" sz="14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1. Office </a:t>
            </a:r>
            <a:r>
              <a:rPr lang="es-ES" altLang="es-ES" sz="1400" i="1" dirty="0" err="1" smtClean="0">
                <a:latin typeface="Arial" charset="0"/>
                <a:ea typeface="Arial" charset="0"/>
                <a:cs typeface="Arial" charset="0"/>
              </a:rPr>
              <a:t>National</a:t>
            </a: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 de la </a:t>
            </a:r>
            <a:r>
              <a:rPr lang="es-ES" altLang="es-ES" sz="1400" i="1" dirty="0" err="1" smtClean="0">
                <a:latin typeface="Arial" charset="0"/>
                <a:ea typeface="Arial" charset="0"/>
                <a:cs typeface="Arial" charset="0"/>
              </a:rPr>
              <a:t>Statistique</a:t>
            </a: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s-ES" altLang="es-ES" sz="1400" i="1" dirty="0" err="1" smtClean="0">
                <a:latin typeface="Arial" charset="0"/>
                <a:ea typeface="Arial" charset="0"/>
                <a:cs typeface="Arial" charset="0"/>
              </a:rPr>
              <a:t>Ministère</a:t>
            </a: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 des Affaires </a:t>
            </a:r>
            <a:r>
              <a:rPr lang="es-ES" altLang="es-ES" sz="1400" i="1" dirty="0" err="1" smtClean="0">
                <a:latin typeface="Arial" charset="0"/>
                <a:ea typeface="Arial" charset="0"/>
                <a:cs typeface="Arial" charset="0"/>
              </a:rPr>
              <a:t>Economiques</a:t>
            </a: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 et du </a:t>
            </a:r>
            <a:r>
              <a:rPr lang="es-ES" altLang="es-ES" sz="1400" i="1" dirty="0" err="1" smtClean="0">
                <a:latin typeface="Arial" charset="0"/>
                <a:ea typeface="Arial" charset="0"/>
                <a:cs typeface="Arial" charset="0"/>
              </a:rPr>
              <a:t>Développment</a:t>
            </a: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, Republique </a:t>
            </a:r>
            <a:r>
              <a:rPr lang="es-ES" altLang="es-ES" sz="1400" i="1" dirty="0" err="1" smtClean="0">
                <a:latin typeface="Arial" charset="0"/>
                <a:ea typeface="Arial" charset="0"/>
                <a:cs typeface="Arial" charset="0"/>
              </a:rPr>
              <a:t>Islamique</a:t>
            </a: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s-ES" altLang="es-ES" sz="1400" i="1" dirty="0" err="1" smtClean="0">
                <a:latin typeface="Arial" charset="0"/>
                <a:ea typeface="Arial" charset="0"/>
                <a:cs typeface="Arial" charset="0"/>
              </a:rPr>
              <a:t>Mauritanie</a:t>
            </a: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, 2014</a:t>
            </a:r>
          </a:p>
          <a:p>
            <a:pPr>
              <a:spcBef>
                <a:spcPct val="0"/>
              </a:spcBef>
              <a:buNone/>
            </a:pPr>
            <a:r>
              <a:rPr lang="es-ES" altLang="es-ES" sz="1400" i="1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s-ES" altLang="es-ES" sz="1400" i="1" dirty="0">
                <a:latin typeface="Arial" charset="0"/>
                <a:ea typeface="Arial" charset="0"/>
                <a:cs typeface="Arial" charset="0"/>
              </a:rPr>
              <a:t>. International </a:t>
            </a:r>
            <a:r>
              <a:rPr lang="es-ES" altLang="es-ES" sz="1400" i="1" dirty="0" err="1">
                <a:latin typeface="Arial" charset="0"/>
                <a:ea typeface="Arial" charset="0"/>
                <a:cs typeface="Arial" charset="0"/>
              </a:rPr>
              <a:t>Monetary</a:t>
            </a:r>
            <a:r>
              <a:rPr lang="es-ES" altLang="es-E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altLang="es-ES" sz="1400" i="1" dirty="0" err="1">
                <a:latin typeface="Arial" charset="0"/>
                <a:ea typeface="Arial" charset="0"/>
                <a:cs typeface="Arial" charset="0"/>
              </a:rPr>
              <a:t>Fund</a:t>
            </a:r>
            <a:r>
              <a:rPr lang="es-ES" altLang="es-ES" sz="1400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s-ES" altLang="es-ES" sz="1400" i="1" dirty="0" err="1">
                <a:latin typeface="Arial" charset="0"/>
                <a:ea typeface="Arial" charset="0"/>
                <a:cs typeface="Arial" charset="0"/>
              </a:rPr>
              <a:t>World</a:t>
            </a:r>
            <a:r>
              <a:rPr lang="es-ES" altLang="es-E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altLang="es-ES" sz="1400" i="1" dirty="0" err="1">
                <a:latin typeface="Arial" charset="0"/>
                <a:ea typeface="Arial" charset="0"/>
                <a:cs typeface="Arial" charset="0"/>
              </a:rPr>
              <a:t>Economic</a:t>
            </a:r>
            <a:r>
              <a:rPr lang="es-ES" altLang="es-ES" sz="1400" i="1" dirty="0">
                <a:latin typeface="Arial" charset="0"/>
                <a:ea typeface="Arial" charset="0"/>
                <a:cs typeface="Arial" charset="0"/>
              </a:rPr>
              <a:t> Outlook </a:t>
            </a:r>
            <a:r>
              <a:rPr lang="es-ES" altLang="es-ES" sz="1400" i="1" dirty="0" err="1">
                <a:latin typeface="Arial" charset="0"/>
                <a:ea typeface="Arial" charset="0"/>
                <a:cs typeface="Arial" charset="0"/>
              </a:rPr>
              <a:t>Database</a:t>
            </a:r>
            <a:r>
              <a:rPr lang="es-ES" altLang="es-ES" sz="1400" i="1" dirty="0">
                <a:latin typeface="Arial" charset="0"/>
                <a:ea typeface="Arial" charset="0"/>
                <a:cs typeface="Arial" charset="0"/>
              </a:rPr>
              <a:t>, 2018</a:t>
            </a:r>
          </a:p>
          <a:p>
            <a:pPr>
              <a:spcBef>
                <a:spcPct val="0"/>
              </a:spcBef>
              <a:buNone/>
            </a:pPr>
            <a:r>
              <a:rPr lang="es-ES" altLang="es-ES" sz="1400" i="1" dirty="0">
                <a:latin typeface="Arial" charset="0"/>
                <a:ea typeface="Arial" charset="0"/>
                <a:cs typeface="Arial" charset="0"/>
              </a:rPr>
              <a:t>3. CIA Word </a:t>
            </a:r>
            <a:r>
              <a:rPr lang="es-ES" altLang="es-ES" sz="1400" i="1" dirty="0" err="1">
                <a:latin typeface="Arial" charset="0"/>
                <a:ea typeface="Arial" charset="0"/>
                <a:cs typeface="Arial" charset="0"/>
              </a:rPr>
              <a:t>Factbook</a:t>
            </a:r>
            <a:r>
              <a:rPr lang="es-ES" altLang="es-ES" sz="1400" i="1" dirty="0">
                <a:latin typeface="Arial" charset="0"/>
                <a:ea typeface="Arial" charset="0"/>
                <a:cs typeface="Arial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6283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893274" cy="1728192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latin typeface="Century Gothic" pitchFamily="34" charset="0"/>
              </a:rPr>
              <a:t>14ª EXPEDICIÓN: </a:t>
            </a:r>
            <a:br>
              <a:rPr lang="es-ES" sz="4000" b="1" dirty="0" smtClean="0">
                <a:latin typeface="Century Gothic" pitchFamily="34" charset="0"/>
              </a:rPr>
            </a:br>
            <a:r>
              <a:rPr lang="es-ES" sz="4000" b="1" dirty="0" smtClean="0">
                <a:latin typeface="Century Gothic" pitchFamily="34" charset="0"/>
              </a:rPr>
              <a:t>NUEVO MICROSCOPIO </a:t>
            </a:r>
            <a:br>
              <a:rPr lang="es-ES" sz="4000" b="1" dirty="0" smtClean="0">
                <a:latin typeface="Century Gothic" pitchFamily="34" charset="0"/>
              </a:rPr>
            </a:br>
            <a:r>
              <a:rPr lang="es-ES" sz="4000" b="1" dirty="0" smtClean="0">
                <a:latin typeface="Century Gothic" pitchFamily="34" charset="0"/>
              </a:rPr>
              <a:t>QUIRÚRGICO RCA</a:t>
            </a:r>
            <a:endParaRPr lang="es-ES" sz="4000" b="1" dirty="0">
              <a:latin typeface="Century Gothic" pitchFamily="34" charset="0"/>
            </a:endParaRPr>
          </a:p>
        </p:txBody>
      </p:sp>
      <p:pic>
        <p:nvPicPr>
          <p:cNvPr id="4" name="3 Imagen" descr="MICROSCOPIO YZ20T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4522" y="1916832"/>
            <a:ext cx="4824536" cy="3264207"/>
          </a:xfrm>
          <a:prstGeom prst="rect">
            <a:avLst/>
          </a:prstGeom>
        </p:spPr>
      </p:pic>
      <p:pic>
        <p:nvPicPr>
          <p:cNvPr id="9" name="8 Imagen" descr="FACTURA MIC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47" y="5073373"/>
            <a:ext cx="9125641" cy="178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969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6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504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14" y="548680"/>
            <a:ext cx="4258568" cy="5678091"/>
          </a:xfrm>
        </p:spPr>
      </p:pic>
    </p:spTree>
    <p:extLst>
      <p:ext uri="{BB962C8B-B14F-4D97-AF65-F5344CB8AC3E}">
        <p14:creationId xmlns:p14="http://schemas.microsoft.com/office/powerpoint/2010/main" val="350930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637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5105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579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4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17642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493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5975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4964" y="0"/>
            <a:ext cx="8231029" cy="1143000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>
                <a:latin typeface="Century Gothic" panose="020B0502020202020204" pitchFamily="34" charset="0"/>
              </a:rPr>
              <a:t>NOUADHIBOU </a:t>
            </a:r>
            <a:r>
              <a:rPr lang="es-ES" sz="4000" b="1" dirty="0" smtClean="0">
                <a:latin typeface="Century Gothic" panose="020B0502020202020204" pitchFamily="34" charset="0"/>
              </a:rPr>
              <a:t>– LA CIUDAD</a:t>
            </a:r>
            <a:r>
              <a:rPr lang="es-ES" sz="4000" b="1" dirty="0"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6330" y="1268760"/>
            <a:ext cx="8436745" cy="4822828"/>
          </a:xfrm>
        </p:spPr>
        <p:txBody>
          <a:bodyPr>
            <a:normAutofit/>
          </a:bodyPr>
          <a:lstStyle/>
          <a:p>
            <a:pPr lvl="0"/>
            <a:r>
              <a:rPr lang="es-ES" sz="2400" dirty="0" smtClean="0">
                <a:latin typeface="Century Gothic" pitchFamily="34" charset="0"/>
              </a:rPr>
              <a:t>Población: </a:t>
            </a:r>
            <a:r>
              <a:rPr lang="es-ES" sz="2400" b="1" dirty="0" smtClean="0">
                <a:latin typeface="Century Gothic" pitchFamily="34" charset="0"/>
              </a:rPr>
              <a:t>123.779</a:t>
            </a:r>
            <a:r>
              <a:rPr lang="es-ES" sz="2400" baseline="30000" dirty="0" smtClean="0">
                <a:latin typeface="Century Gothic" pitchFamily="34" charset="0"/>
              </a:rPr>
              <a:t>1</a:t>
            </a:r>
          </a:p>
          <a:p>
            <a:pPr lvl="0"/>
            <a:endParaRPr lang="es-ES" sz="2400" baseline="30000" dirty="0" smtClean="0">
              <a:latin typeface="Century Gothic" pitchFamily="34" charset="0"/>
            </a:endParaRPr>
          </a:p>
          <a:p>
            <a:pPr lvl="0"/>
            <a:r>
              <a:rPr lang="es-ES" sz="2400" dirty="0" smtClean="0">
                <a:latin typeface="Century Gothic" pitchFamily="34" charset="0"/>
              </a:rPr>
              <a:t>Atención médica: </a:t>
            </a:r>
          </a:p>
          <a:p>
            <a:pPr lvl="1"/>
            <a:r>
              <a:rPr lang="es-ES" sz="2200" dirty="0" smtClean="0">
                <a:latin typeface="Century Gothic" pitchFamily="34" charset="0"/>
              </a:rPr>
              <a:t>1 Hospital</a:t>
            </a:r>
          </a:p>
          <a:p>
            <a:pPr lvl="1"/>
            <a:r>
              <a:rPr lang="es-ES" sz="2200" dirty="0" smtClean="0">
                <a:latin typeface="Century Gothic" pitchFamily="34" charset="0"/>
              </a:rPr>
              <a:t>12 Médicos </a:t>
            </a:r>
          </a:p>
          <a:p>
            <a:pPr lvl="1"/>
            <a:r>
              <a:rPr lang="es-ES" sz="2200" dirty="0" smtClean="0">
                <a:latin typeface="Century Gothic" pitchFamily="34" charset="0"/>
              </a:rPr>
              <a:t>144 enfermeros</a:t>
            </a:r>
          </a:p>
          <a:p>
            <a:pPr lvl="1"/>
            <a:endParaRPr lang="es-ES" sz="2200" dirty="0" smtClean="0">
              <a:latin typeface="Century Gothic" pitchFamily="34" charset="0"/>
            </a:endParaRPr>
          </a:p>
          <a:p>
            <a:pPr lvl="0"/>
            <a:r>
              <a:rPr lang="es-ES" sz="2400" dirty="0" smtClean="0">
                <a:latin typeface="Century Gothic" pitchFamily="34" charset="0"/>
              </a:rPr>
              <a:t>Servicios del cuidado de la vista 2006: </a:t>
            </a:r>
          </a:p>
          <a:p>
            <a:pPr lvl="1"/>
            <a:r>
              <a:rPr lang="es-ES" sz="2200" dirty="0" smtClean="0">
                <a:latin typeface="Century Gothic" pitchFamily="34" charset="0"/>
              </a:rPr>
              <a:t>Oftalmólogos:</a:t>
            </a:r>
            <a:r>
              <a:rPr lang="es-ES" sz="2200" b="1" dirty="0" smtClean="0">
                <a:latin typeface="Century Gothic" pitchFamily="34" charset="0"/>
              </a:rPr>
              <a:t> 0</a:t>
            </a:r>
          </a:p>
          <a:p>
            <a:pPr lvl="1"/>
            <a:r>
              <a:rPr lang="es-ES" sz="2200" dirty="0" smtClean="0">
                <a:latin typeface="Century Gothic" pitchFamily="34" charset="0"/>
              </a:rPr>
              <a:t>Ópticos: </a:t>
            </a:r>
            <a:r>
              <a:rPr lang="es-ES" sz="2200" b="1" dirty="0" smtClean="0">
                <a:latin typeface="Century Gothic" pitchFamily="34" charset="0"/>
              </a:rPr>
              <a:t>0 </a:t>
            </a:r>
          </a:p>
          <a:p>
            <a:pPr lvl="1"/>
            <a:r>
              <a:rPr lang="es-ES" sz="2200" dirty="0" smtClean="0">
                <a:latin typeface="Century Gothic" pitchFamily="34" charset="0"/>
              </a:rPr>
              <a:t>Otros profesionales del cuidado de la vista: </a:t>
            </a:r>
            <a:r>
              <a:rPr lang="es-ES" sz="2200" b="1" dirty="0" smtClean="0">
                <a:latin typeface="Century Gothic" pitchFamily="34" charset="0"/>
              </a:rPr>
              <a:t>1 </a:t>
            </a:r>
          </a:p>
          <a:p>
            <a:pPr marL="3543300" lvl="8" indent="0">
              <a:buNone/>
            </a:pPr>
            <a:endParaRPr lang="es-ES" dirty="0">
              <a:latin typeface="Arial" charset="0"/>
              <a:ea typeface="Arial" charset="0"/>
              <a:cs typeface="Arial" charset="0"/>
            </a:endParaRPr>
          </a:p>
          <a:p>
            <a:pPr marL="3543300" lvl="8" indent="0">
              <a:buNone/>
            </a:pPr>
            <a:endParaRPr lang="es-E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11158" y="5805264"/>
            <a:ext cx="853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ES" altLang="es-ES" sz="1600" i="1" dirty="0">
                <a:latin typeface="Arial" charset="0"/>
                <a:ea typeface="Arial" charset="0"/>
                <a:cs typeface="Arial" charset="0"/>
              </a:rPr>
              <a:t>1. Office </a:t>
            </a:r>
            <a:r>
              <a:rPr lang="es-ES" altLang="es-ES" sz="1600" i="1" dirty="0" err="1">
                <a:latin typeface="Arial" charset="0"/>
                <a:ea typeface="Arial" charset="0"/>
                <a:cs typeface="Arial" charset="0"/>
              </a:rPr>
              <a:t>National</a:t>
            </a:r>
            <a:r>
              <a:rPr lang="es-ES" altLang="es-ES" sz="1600" i="1" dirty="0">
                <a:latin typeface="Arial" charset="0"/>
                <a:ea typeface="Arial" charset="0"/>
                <a:cs typeface="Arial" charset="0"/>
              </a:rPr>
              <a:t> de la </a:t>
            </a:r>
            <a:r>
              <a:rPr lang="es-ES" altLang="es-ES" sz="1600" i="1" dirty="0" err="1">
                <a:latin typeface="Arial" charset="0"/>
                <a:ea typeface="Arial" charset="0"/>
                <a:cs typeface="Arial" charset="0"/>
              </a:rPr>
              <a:t>Statistique</a:t>
            </a:r>
            <a:r>
              <a:rPr lang="es-ES" altLang="es-ES" sz="1600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s-ES" altLang="es-ES" sz="1600" i="1" dirty="0" err="1">
                <a:latin typeface="Arial" charset="0"/>
                <a:ea typeface="Arial" charset="0"/>
                <a:cs typeface="Arial" charset="0"/>
              </a:rPr>
              <a:t>Ministère</a:t>
            </a:r>
            <a:r>
              <a:rPr lang="es-ES" altLang="es-ES" sz="1600" i="1" dirty="0">
                <a:latin typeface="Arial" charset="0"/>
                <a:ea typeface="Arial" charset="0"/>
                <a:cs typeface="Arial" charset="0"/>
              </a:rPr>
              <a:t> des Affaires </a:t>
            </a:r>
            <a:r>
              <a:rPr lang="es-ES" altLang="es-ES" sz="1600" i="1" dirty="0" err="1">
                <a:latin typeface="Arial" charset="0"/>
                <a:ea typeface="Arial" charset="0"/>
                <a:cs typeface="Arial" charset="0"/>
              </a:rPr>
              <a:t>Economiques</a:t>
            </a:r>
            <a:r>
              <a:rPr lang="es-ES" altLang="es-ES" sz="1600" i="1" dirty="0">
                <a:latin typeface="Arial" charset="0"/>
                <a:ea typeface="Arial" charset="0"/>
                <a:cs typeface="Arial" charset="0"/>
              </a:rPr>
              <a:t> et du </a:t>
            </a:r>
            <a:r>
              <a:rPr lang="es-ES" altLang="es-ES" sz="1600" i="1" dirty="0" err="1">
                <a:latin typeface="Arial" charset="0"/>
                <a:ea typeface="Arial" charset="0"/>
                <a:cs typeface="Arial" charset="0"/>
              </a:rPr>
              <a:t>Développment</a:t>
            </a:r>
            <a:r>
              <a:rPr lang="es-ES" altLang="es-ES" sz="1600" i="1" dirty="0">
                <a:latin typeface="Arial" charset="0"/>
                <a:ea typeface="Arial" charset="0"/>
                <a:cs typeface="Arial" charset="0"/>
              </a:rPr>
              <a:t>, Republique </a:t>
            </a:r>
            <a:r>
              <a:rPr lang="es-ES" altLang="es-ES" sz="1600" i="1" dirty="0" err="1">
                <a:latin typeface="Arial" charset="0"/>
                <a:ea typeface="Arial" charset="0"/>
                <a:cs typeface="Arial" charset="0"/>
              </a:rPr>
              <a:t>Islamique</a:t>
            </a:r>
            <a:r>
              <a:rPr lang="es-ES" altLang="es-ES" sz="1600" i="1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s-ES" altLang="es-ES" sz="1600" i="1" dirty="0" err="1">
                <a:latin typeface="Arial" charset="0"/>
                <a:ea typeface="Arial" charset="0"/>
                <a:cs typeface="Arial" charset="0"/>
              </a:rPr>
              <a:t>Mauritanie</a:t>
            </a:r>
            <a:r>
              <a:rPr lang="es-ES" altLang="es-ES" sz="1600" i="1" dirty="0">
                <a:latin typeface="Arial" charset="0"/>
                <a:ea typeface="Arial" charset="0"/>
                <a:cs typeface="Arial" charset="0"/>
              </a:rPr>
              <a:t>, 2014</a:t>
            </a:r>
          </a:p>
        </p:txBody>
      </p:sp>
      <p:pic>
        <p:nvPicPr>
          <p:cNvPr id="5" name="Imagen 1" descr="MAURITANIA 8">
            <a:extLst>
              <a:ext uri="{FF2B5EF4-FFF2-40B4-BE49-F238E27FC236}">
                <a16:creationId xmlns:a16="http://schemas.microsoft.com/office/drawing/2014/main" id="{E21E6379-0DB5-4B4E-951E-F3151E653D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  <a14:imgEffect>
                      <a14:brightnessContrast bright="9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66" y="980728"/>
            <a:ext cx="280879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58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0445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 descr="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313" y="2564904"/>
            <a:ext cx="3219824" cy="4293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5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0706" y="-7144"/>
            <a:ext cx="5148858" cy="686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5 Imagen" descr="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314" y="0"/>
            <a:ext cx="3276650" cy="245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8" y="1600200"/>
            <a:ext cx="8039232" cy="4525963"/>
          </a:xfrm>
        </p:spPr>
      </p:pic>
    </p:spTree>
    <p:extLst>
      <p:ext uri="{BB962C8B-B14F-4D97-AF65-F5344CB8AC3E}">
        <p14:creationId xmlns:p14="http://schemas.microsoft.com/office/powerpoint/2010/main" val="313893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040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339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280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7" y="1600200"/>
            <a:ext cx="8053314" cy="4525963"/>
          </a:xfrm>
        </p:spPr>
      </p:pic>
    </p:spTree>
    <p:extLst>
      <p:ext uri="{BB962C8B-B14F-4D97-AF65-F5344CB8AC3E}">
        <p14:creationId xmlns:p14="http://schemas.microsoft.com/office/powerpoint/2010/main" val="28171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303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7" y="1600200"/>
            <a:ext cx="8053314" cy="4525963"/>
          </a:xfrm>
        </p:spPr>
      </p:pic>
    </p:spTree>
    <p:extLst>
      <p:ext uri="{BB962C8B-B14F-4D97-AF65-F5344CB8AC3E}">
        <p14:creationId xmlns:p14="http://schemas.microsoft.com/office/powerpoint/2010/main" val="24416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238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4 Rectángulo">
            <a:extLst>
              <a:ext uri="{FF2B5EF4-FFF2-40B4-BE49-F238E27FC236}">
                <a16:creationId xmlns:a16="http://schemas.microsoft.com/office/drawing/2014/main" id="{40868247-B797-4CA8-A17B-6CD2BBF68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808"/>
            <a:ext cx="8561775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ES" sz="22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Ausencia de servicios de atención oftalmológica  </a:t>
            </a:r>
            <a:r>
              <a:rPr lang="es-ES" altLang="es-ES" sz="2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en 2006 (incluidos servicios ópticos y optométricos)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ES" sz="22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Invitación de las autoridades locales</a:t>
            </a:r>
            <a:r>
              <a:rPr lang="es-ES" altLang="es-ES" sz="2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, siguiendo contactos personales en la ciudad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ES" sz="22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Colaboración y ayuda </a:t>
            </a:r>
            <a:r>
              <a:rPr lang="es-ES" altLang="es-ES" sz="2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de las autoridades e instituciones locales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ES" sz="22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Muy buena recepción </a:t>
            </a:r>
            <a:r>
              <a:rPr lang="es-ES" altLang="es-ES" sz="2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por parte de la población local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ES" sz="2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Situación política </a:t>
            </a:r>
            <a:r>
              <a:rPr lang="es-ES" altLang="es-ES" sz="22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estable y segura</a:t>
            </a:r>
            <a:r>
              <a:rPr lang="es-ES" altLang="es-ES" sz="2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, país </a:t>
            </a:r>
            <a:r>
              <a:rPr lang="es-ES" altLang="es-ES" sz="22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amistoso y abierto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_tradnl" altLang="es-E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1" name="2 Rectángulo">
            <a:extLst>
              <a:ext uri="{FF2B5EF4-FFF2-40B4-BE49-F238E27FC236}">
                <a16:creationId xmlns:a16="http://schemas.microsoft.com/office/drawing/2014/main" id="{BA9AD559-B417-489B-85BA-D116666BD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78" y="404664"/>
            <a:ext cx="72728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40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¿POR QUÉ EN NOUADHIBOU</a:t>
            </a:r>
            <a:r>
              <a:rPr lang="es-ES" altLang="es-ES" sz="4000" b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9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58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5157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58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5358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135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58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4542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067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9813" y="-159896"/>
            <a:ext cx="4525962" cy="8046154"/>
          </a:xfrm>
        </p:spPr>
      </p:pic>
    </p:spTree>
    <p:extLst>
      <p:ext uri="{BB962C8B-B14F-4D97-AF65-F5344CB8AC3E}">
        <p14:creationId xmlns:p14="http://schemas.microsoft.com/office/powerpoint/2010/main" val="14698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075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9813" y="-159896"/>
            <a:ext cx="4525962" cy="8046154"/>
          </a:xfrm>
        </p:spPr>
      </p:pic>
    </p:spTree>
    <p:extLst>
      <p:ext uri="{BB962C8B-B14F-4D97-AF65-F5344CB8AC3E}">
        <p14:creationId xmlns:p14="http://schemas.microsoft.com/office/powerpoint/2010/main" val="609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8" y="1600200"/>
            <a:ext cx="8039232" cy="4525963"/>
          </a:xfrm>
        </p:spPr>
      </p:pic>
    </p:spTree>
    <p:extLst>
      <p:ext uri="{BB962C8B-B14F-4D97-AF65-F5344CB8AC3E}">
        <p14:creationId xmlns:p14="http://schemas.microsoft.com/office/powerpoint/2010/main" val="12158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30" y="908720"/>
            <a:ext cx="4217516" cy="5623355"/>
          </a:xfrm>
        </p:spPr>
      </p:pic>
    </p:spTree>
    <p:extLst>
      <p:ext uri="{BB962C8B-B14F-4D97-AF65-F5344CB8AC3E}">
        <p14:creationId xmlns:p14="http://schemas.microsoft.com/office/powerpoint/2010/main" val="38064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AF6A62C0-37CC-4455-B3CC-841D41BA6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071" y="332657"/>
            <a:ext cx="5671615" cy="68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688"/>
              </a:spcBef>
              <a:buNone/>
            </a:pPr>
            <a:r>
              <a:rPr lang="es-ES" altLang="es-ES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Historia del Proyecto</a:t>
            </a:r>
            <a:endParaRPr lang="ar-SA" altLang="es-E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43" name="3 Marcador de contenido">
            <a:extLst>
              <a:ext uri="{FF2B5EF4-FFF2-40B4-BE49-F238E27FC236}">
                <a16:creationId xmlns:a16="http://schemas.microsoft.com/office/drawing/2014/main" id="{2B2D8BD5-AD12-47CD-A117-9169DDC76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22" y="1196753"/>
            <a:ext cx="8821265" cy="5423541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200" b="1" dirty="0" smtClean="0">
                <a:latin typeface="Century Gothic" pitchFamily="34" charset="0"/>
              </a:rPr>
              <a:t>2006: </a:t>
            </a:r>
            <a:r>
              <a:rPr lang="es-ES" sz="2200" dirty="0" smtClean="0">
                <a:latin typeface="Century Gothic" pitchFamily="34" charset="0"/>
              </a:rPr>
              <a:t>Contacto inicial.</a:t>
            </a:r>
          </a:p>
          <a:p>
            <a:pPr lvl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200" b="1" dirty="0" smtClean="0">
                <a:latin typeface="Century Gothic" pitchFamily="34" charset="0"/>
              </a:rPr>
              <a:t>2006: </a:t>
            </a:r>
            <a:r>
              <a:rPr lang="es-ES" sz="2200" dirty="0" smtClean="0">
                <a:latin typeface="Century Gothic" pitchFamily="34" charset="0"/>
              </a:rPr>
              <a:t>Primera expedición, investigación de los principales problemas. </a:t>
            </a:r>
          </a:p>
          <a:p>
            <a:pPr lvl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200" b="1" dirty="0" smtClean="0">
                <a:latin typeface="Century Gothic" pitchFamily="34" charset="0"/>
              </a:rPr>
              <a:t>2006-2016: </a:t>
            </a:r>
            <a:r>
              <a:rPr lang="es-ES" sz="2200" dirty="0" smtClean="0">
                <a:latin typeface="Century Gothic" pitchFamily="34" charset="0"/>
              </a:rPr>
              <a:t>se organizan 10 expediciones consecutivas.</a:t>
            </a:r>
          </a:p>
          <a:p>
            <a:pPr lvl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200" b="1" dirty="0" smtClean="0">
                <a:latin typeface="Century Gothic" pitchFamily="34" charset="0"/>
              </a:rPr>
              <a:t>2010: </a:t>
            </a:r>
            <a:r>
              <a:rPr lang="es-ES" sz="2200" dirty="0" smtClean="0">
                <a:latin typeface="Century Gothic" pitchFamily="34" charset="0"/>
              </a:rPr>
              <a:t>La primera clínica estable:  UBASO (Unidad Básica de Asistencia Oftalmológica) fue creada con el apoyo de la Fundación, un banco español (Caja Murcia) y el Banco Islámico.</a:t>
            </a:r>
          </a:p>
          <a:p>
            <a:pPr lvl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200" b="1" dirty="0" smtClean="0">
                <a:latin typeface="Century Gothic" pitchFamily="34" charset="0"/>
              </a:rPr>
              <a:t>2014: </a:t>
            </a:r>
            <a:r>
              <a:rPr lang="es-ES" sz="2200" dirty="0" err="1" smtClean="0">
                <a:latin typeface="Century Gothic" pitchFamily="34" charset="0"/>
              </a:rPr>
              <a:t>Yacub</a:t>
            </a:r>
            <a:r>
              <a:rPr lang="es-ES" sz="2200" dirty="0" smtClean="0">
                <a:latin typeface="Century Gothic" pitchFamily="34" charset="0"/>
              </a:rPr>
              <a:t> Al </a:t>
            </a:r>
            <a:r>
              <a:rPr lang="es-ES" sz="2200" dirty="0" err="1" smtClean="0">
                <a:latin typeface="Century Gothic" pitchFamily="34" charset="0"/>
              </a:rPr>
              <a:t>Nafisi</a:t>
            </a:r>
            <a:r>
              <a:rPr lang="es-ES" sz="2200" dirty="0" smtClean="0">
                <a:latin typeface="Century Gothic" pitchFamily="34" charset="0"/>
              </a:rPr>
              <a:t> </a:t>
            </a:r>
            <a:r>
              <a:rPr lang="es-ES" sz="2200" dirty="0" err="1" smtClean="0">
                <a:latin typeface="Century Gothic" pitchFamily="34" charset="0"/>
              </a:rPr>
              <a:t>Etrp</a:t>
            </a:r>
            <a:r>
              <a:rPr lang="es-ES" sz="2200" dirty="0" smtClean="0">
                <a:latin typeface="Century Gothic" pitchFamily="34" charset="0"/>
              </a:rPr>
              <a:t> (Kuwait) hace una cuantiosa donación para promover la construcción del edificio del Centro de la Visión. El municipio de </a:t>
            </a:r>
            <a:r>
              <a:rPr lang="es-ES" sz="2200" dirty="0" err="1" smtClean="0">
                <a:latin typeface="Century Gothic" pitchFamily="34" charset="0"/>
              </a:rPr>
              <a:t>Noadhibou</a:t>
            </a:r>
            <a:r>
              <a:rPr lang="es-ES" sz="2200" dirty="0" smtClean="0">
                <a:latin typeface="Century Gothic" pitchFamily="34" charset="0"/>
              </a:rPr>
              <a:t> dona el terreno para la construcción.</a:t>
            </a:r>
            <a:endParaRPr lang="es-ES" sz="2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99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9813" y="-159896"/>
            <a:ext cx="4525962" cy="8046154"/>
          </a:xfrm>
        </p:spPr>
      </p:pic>
    </p:spTree>
    <p:extLst>
      <p:ext uri="{BB962C8B-B14F-4D97-AF65-F5344CB8AC3E}">
        <p14:creationId xmlns:p14="http://schemas.microsoft.com/office/powerpoint/2010/main" val="27474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9813" y="-159896"/>
            <a:ext cx="4525962" cy="8046154"/>
          </a:xfrm>
        </p:spPr>
      </p:pic>
    </p:spTree>
    <p:extLst>
      <p:ext uri="{BB962C8B-B14F-4D97-AF65-F5344CB8AC3E}">
        <p14:creationId xmlns:p14="http://schemas.microsoft.com/office/powerpoint/2010/main" val="13683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47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82" y="274638"/>
            <a:ext cx="4793580" cy="6391440"/>
          </a:xfrm>
        </p:spPr>
      </p:pic>
    </p:spTree>
    <p:extLst>
      <p:ext uri="{BB962C8B-B14F-4D97-AF65-F5344CB8AC3E}">
        <p14:creationId xmlns:p14="http://schemas.microsoft.com/office/powerpoint/2010/main" val="10628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58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5872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2546"/>
            <a:ext cx="8231188" cy="4001271"/>
          </a:xfrm>
        </p:spPr>
      </p:pic>
    </p:spTree>
    <p:extLst>
      <p:ext uri="{BB962C8B-B14F-4D97-AF65-F5344CB8AC3E}">
        <p14:creationId xmlns:p14="http://schemas.microsoft.com/office/powerpoint/2010/main" val="1123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58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5907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7" y="1600200"/>
            <a:ext cx="8053314" cy="4525963"/>
          </a:xfrm>
        </p:spPr>
      </p:pic>
    </p:spTree>
    <p:extLst>
      <p:ext uri="{BB962C8B-B14F-4D97-AF65-F5344CB8AC3E}">
        <p14:creationId xmlns:p14="http://schemas.microsoft.com/office/powerpoint/2010/main" val="29965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885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9813" y="-159896"/>
            <a:ext cx="4525962" cy="8046154"/>
          </a:xfrm>
        </p:spPr>
      </p:pic>
    </p:spTree>
    <p:extLst>
      <p:ext uri="{BB962C8B-B14F-4D97-AF65-F5344CB8AC3E}">
        <p14:creationId xmlns:p14="http://schemas.microsoft.com/office/powerpoint/2010/main" val="264881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6370" y="476672"/>
            <a:ext cx="7669546" cy="1143000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>
                <a:latin typeface="Century Gothic" panose="020B0502020202020204" pitchFamily="34" charset="0"/>
              </a:rPr>
              <a:t>Etapas del Proyecto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338" y="1988841"/>
            <a:ext cx="8357961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dirty="0" smtClean="0">
                <a:latin typeface="Century Gothic" charset="0"/>
                <a:ea typeface="Century Gothic" charset="0"/>
                <a:cs typeface="Century Gothic" charset="0"/>
              </a:rPr>
              <a:t>Lanzamiento del </a:t>
            </a:r>
            <a:r>
              <a:rPr lang="es-ES" b="1" dirty="0" smtClean="0">
                <a:latin typeface="Century Gothic" charset="0"/>
                <a:ea typeface="Century Gothic" charset="0"/>
                <a:cs typeface="Century Gothic" charset="0"/>
              </a:rPr>
              <a:t>Proyecto Escolar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latin typeface="Century Gothic" charset="0"/>
                <a:ea typeface="Century Gothic" charset="0"/>
                <a:cs typeface="Century Gothic" charset="0"/>
              </a:rPr>
              <a:t>Lanzamiento del </a:t>
            </a:r>
            <a:r>
              <a:rPr lang="es-ES" b="1" dirty="0" smtClean="0">
                <a:latin typeface="Century Gothic" charset="0"/>
                <a:ea typeface="Century Gothic" charset="0"/>
                <a:cs typeface="Century Gothic" charset="0"/>
              </a:rPr>
              <a:t>Proyecto base UBASO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latin typeface="Century Gothic" charset="0"/>
                <a:ea typeface="Century Gothic" charset="0"/>
                <a:cs typeface="Century Gothic" charset="0"/>
              </a:rPr>
              <a:t>Lanzamiento del </a:t>
            </a:r>
            <a:r>
              <a:rPr lang="es-ES" b="1" dirty="0" smtClean="0">
                <a:latin typeface="Century Gothic" charset="0"/>
                <a:ea typeface="Century Gothic" charset="0"/>
                <a:cs typeface="Century Gothic" charset="0"/>
              </a:rPr>
              <a:t>Proyecto de Formación Oftalmológica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latin typeface="Century Gothic" charset="0"/>
                <a:ea typeface="Century Gothic" charset="0"/>
                <a:cs typeface="Century Gothic" charset="0"/>
              </a:rPr>
              <a:t>Inicio de </a:t>
            </a:r>
            <a:r>
              <a:rPr lang="es-ES" b="1" dirty="0" smtClean="0">
                <a:latin typeface="Century Gothic" charset="0"/>
                <a:ea typeface="Century Gothic" charset="0"/>
                <a:cs typeface="Century Gothic" charset="0"/>
              </a:rPr>
              <a:t>expediciones quirúrgicas</a:t>
            </a:r>
          </a:p>
          <a:p>
            <a:endParaRPr lang="es-E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334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9813" y="-159896"/>
            <a:ext cx="4525962" cy="8046154"/>
          </a:xfrm>
        </p:spPr>
      </p:pic>
    </p:spTree>
    <p:extLst>
      <p:ext uri="{BB962C8B-B14F-4D97-AF65-F5344CB8AC3E}">
        <p14:creationId xmlns:p14="http://schemas.microsoft.com/office/powerpoint/2010/main" val="1735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5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887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7" y="1600200"/>
            <a:ext cx="8053314" cy="4525963"/>
          </a:xfrm>
        </p:spPr>
      </p:pic>
    </p:spTree>
    <p:extLst>
      <p:ext uri="{BB962C8B-B14F-4D97-AF65-F5344CB8AC3E}">
        <p14:creationId xmlns:p14="http://schemas.microsoft.com/office/powerpoint/2010/main" val="561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322" y="260648"/>
            <a:ext cx="8231029" cy="1143000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Century Gothic" pitchFamily="34" charset="0"/>
              </a:rPr>
              <a:t>14ª EXPEDICIÓN:  </a:t>
            </a:r>
            <a:br>
              <a:rPr lang="es-ES" sz="3200" b="1" dirty="0" smtClean="0">
                <a:latin typeface="Century Gothic" pitchFamily="34" charset="0"/>
              </a:rPr>
            </a:br>
            <a:r>
              <a:rPr lang="es-ES" sz="3200" b="1" dirty="0" smtClean="0">
                <a:latin typeface="Century Gothic" pitchFamily="34" charset="0"/>
              </a:rPr>
              <a:t>RECURSOS MATERIALES DESPLAZADOS</a:t>
            </a:r>
            <a:endParaRPr lang="es-ES" sz="3200" b="1" dirty="0">
              <a:latin typeface="Century Gothic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612354" y="1484784"/>
          <a:ext cx="7632847" cy="4968553"/>
        </p:xfrm>
        <a:graphic>
          <a:graphicData uri="http://schemas.openxmlformats.org/drawingml/2006/table">
            <a:tbl>
              <a:tblPr/>
              <a:tblGrid>
                <a:gridCol w="5933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60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DONACIONES MATERIAL CLÍNICO-QUIRÚRGICO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MULTIÓPTICAS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66.378,00 €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FARMAMIX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27.588,00 €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MEDICALMIX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14.791,11 €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POLYTECH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12.073,09 €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TOPCON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11.561,77 €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ZEISS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3.300,00 €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ALCON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2.300,00 €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EQUIPSA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2.248,15 €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THEA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724,50 €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FARMACIA MARÍA BACH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684,23 €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CLINIMARK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652,13 €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OPHTEC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546,79 €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DIGARSA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459,30 €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FARMACIA CAYETANO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156,64 €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6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FARMACIA ANA GINER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109,40 €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59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143.573,11 €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43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396330" y="1772814"/>
          <a:ext cx="8352928" cy="3688384"/>
        </p:xfrm>
        <a:graphic>
          <a:graphicData uri="http://schemas.openxmlformats.org/drawingml/2006/table">
            <a:tbl>
              <a:tblPr/>
              <a:tblGrid>
                <a:gridCol w="6357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91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DONACIONES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9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DONACIÓN FAYSAL ALWA QQAYAN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7.000,00 €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9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CENA BENÉFICA </a:t>
                      </a:r>
                      <a:r>
                        <a:rPr lang="es-ES" sz="20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– ROTARY CLUB ALICANTE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5.945,00 €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9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DONACIÓN KUWAITI MOHSEN </a:t>
                      </a:r>
                      <a:r>
                        <a:rPr lang="es-ES" sz="20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FAHED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3.615,00 €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91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20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DONACIÓN HESSA ALRABIAH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8.291,03 </a:t>
                      </a:r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91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20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REEMBOLSOS VIAJE</a:t>
                      </a:r>
                      <a:r>
                        <a:rPr lang="es-ES" sz="2000" b="0" i="0" u="none" strike="noStrike" baseline="0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s-ES" sz="20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MIEMBROS EXPEDICIÓN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6.775,00 €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91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2400" b="1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TOTAL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es-ES" sz="2400" b="1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31.626,03 €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24322" y="260648"/>
            <a:ext cx="8533234" cy="1143000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Century Gothic" pitchFamily="34" charset="0"/>
              </a:rPr>
              <a:t>14ª EXPEDICIÓN: </a:t>
            </a:r>
            <a:br>
              <a:rPr lang="es-ES" sz="4000" b="1" dirty="0" smtClean="0">
                <a:latin typeface="Century Gothic" pitchFamily="34" charset="0"/>
              </a:rPr>
            </a:br>
            <a:r>
              <a:rPr lang="es-ES" sz="4000" b="1" dirty="0" smtClean="0">
                <a:latin typeface="Century Gothic" pitchFamily="34" charset="0"/>
              </a:rPr>
              <a:t>INGRESOS POR DONACIONES</a:t>
            </a:r>
            <a:endParaRPr lang="es-ES" sz="4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2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322" y="260648"/>
            <a:ext cx="8533234" cy="1143000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Century Gothic" pitchFamily="34" charset="0"/>
              </a:rPr>
              <a:t>14ª EXPEDICIÓN: GASTOS FINALES</a:t>
            </a:r>
            <a:endParaRPr lang="es-ES" sz="4000" b="1" dirty="0">
              <a:latin typeface="Century Gothic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252315" y="1340769"/>
          <a:ext cx="8424935" cy="5261165"/>
        </p:xfrm>
        <a:graphic>
          <a:graphicData uri="http://schemas.openxmlformats.org/drawingml/2006/table">
            <a:tbl>
              <a:tblPr/>
              <a:tblGrid>
                <a:gridCol w="669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06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2800" b="1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GASTOS EXPEDICIÓN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65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19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GASTOS PREVIOS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900" b="0" i="0" u="none" strike="noStrike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195,00 €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065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19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TRANSPORTE Y ALOJAMIENTO VIAJE + VISADOS Y </a:t>
                      </a:r>
                      <a:r>
                        <a:rPr lang="es-ES" sz="19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SEGUROS</a:t>
                      </a:r>
                      <a:endParaRPr lang="es-ES" sz="19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900" b="1" i="0" u="none" strike="noStrike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13.538,12 €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65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19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GASTOS RESTAURACIÓN VIAJE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900" b="0" i="0" u="none" strike="noStrike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164,00 €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065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19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ALOJAMIENTO NOUADHIBOU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900" b="1" i="0" u="none" strike="noStrike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3.062,50 €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065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19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MANUTENCIÓN NOUADHIBOU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900" b="1" i="0" u="none" strike="noStrike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2.605,00 €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065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19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SUMINISTROS Y EQUIPAMIENTO SANITARIO ADQUIRIDOS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900" b="1" i="0" u="none" strike="noStrike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13.946,52 €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065">
                <a:tc>
                  <a:txBody>
                    <a:bodyPr/>
                    <a:lstStyle/>
                    <a:p>
                      <a:pPr marL="72000" algn="l" fontAlgn="b"/>
                      <a:r>
                        <a:rPr lang="es-ES" sz="19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VARIOS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900" b="1" i="0" u="none" strike="noStrike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3.509,18 €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406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2400" b="1" i="0" u="none" strike="noStrike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37.020,32 €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0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4322" y="274638"/>
            <a:ext cx="8568952" cy="1143000"/>
          </a:xfrm>
        </p:spPr>
        <p:txBody>
          <a:bodyPr>
            <a:noAutofit/>
          </a:bodyPr>
          <a:lstStyle/>
          <a:p>
            <a:r>
              <a:rPr lang="es-ES" sz="3700" b="1" dirty="0" smtClean="0">
                <a:latin typeface="Century Gothic" pitchFamily="34" charset="0"/>
              </a:rPr>
              <a:t>14ª EXPEDICIÓN: PRESUPUESTO FINAL</a:t>
            </a:r>
            <a:endParaRPr lang="es-ES" sz="3700" b="1" dirty="0">
              <a:latin typeface="Century Gothic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6330" y="2060848"/>
          <a:ext cx="8496944" cy="2592288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41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3200" b="1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PRESUPUESTO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800" b="0" i="0" u="none" strike="noStrike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INGRESOS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31.626,03 €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800" b="0" i="0" u="none" strike="noStrike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9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37.020,32 €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800" b="0" i="0" u="none" strike="noStrike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9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-5.394,29 €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DONADO POR LA FUNDACIÓN JORGE ALIÓ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>
                <a:latin typeface="Century Gothic" pitchFamily="34" charset="0"/>
              </a:rPr>
              <a:t>14ª EXPEDICIÓN: </a:t>
            </a:r>
            <a:br>
              <a:rPr lang="es-ES" sz="4000" b="1" dirty="0" smtClean="0">
                <a:latin typeface="Century Gothic" pitchFamily="34" charset="0"/>
              </a:rPr>
            </a:br>
            <a:r>
              <a:rPr lang="es-ES" sz="4000" b="1" dirty="0" smtClean="0">
                <a:latin typeface="Century Gothic" pitchFamily="34" charset="0"/>
              </a:rPr>
              <a:t>RESULTADOS CLÍNICOS</a:t>
            </a:r>
            <a:endParaRPr lang="es-ES" sz="4000" b="1" dirty="0">
              <a:latin typeface="Century Gothic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2800" b="1" dirty="0" smtClean="0">
                <a:latin typeface="Century Gothic" pitchFamily="34" charset="0"/>
              </a:rPr>
              <a:t>830</a:t>
            </a:r>
            <a:r>
              <a:rPr lang="es-ES" sz="2800" dirty="0" smtClean="0">
                <a:latin typeface="Century Gothic" pitchFamily="34" charset="0"/>
              </a:rPr>
              <a:t> pacientes </a:t>
            </a:r>
            <a:r>
              <a:rPr lang="es-ES" sz="2800" b="1" dirty="0" smtClean="0">
                <a:latin typeface="Century Gothic" pitchFamily="34" charset="0"/>
              </a:rPr>
              <a:t>revisados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2800" dirty="0" smtClean="0">
                <a:latin typeface="Century Gothic" pitchFamily="34" charset="0"/>
              </a:rPr>
              <a:t>De los cuales </a:t>
            </a:r>
            <a:r>
              <a:rPr lang="es-ES" sz="2800" b="1" dirty="0" smtClean="0">
                <a:latin typeface="Century Gothic" pitchFamily="34" charset="0"/>
              </a:rPr>
              <a:t>130</a:t>
            </a:r>
            <a:r>
              <a:rPr lang="es-ES" sz="2800" dirty="0" smtClean="0">
                <a:latin typeface="Century Gothic" pitchFamily="34" charset="0"/>
              </a:rPr>
              <a:t> necesitaron </a:t>
            </a:r>
            <a:r>
              <a:rPr lang="es-ES" sz="2800" b="1" dirty="0" smtClean="0">
                <a:latin typeface="Century Gothic" pitchFamily="34" charset="0"/>
              </a:rPr>
              <a:t>cirugía</a:t>
            </a:r>
            <a:r>
              <a:rPr lang="es-ES" sz="2800" dirty="0" smtClean="0">
                <a:latin typeface="Century Gothic" pitchFamily="34" charset="0"/>
              </a:rPr>
              <a:t>: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s-ES" b="1" dirty="0" smtClean="0">
                <a:latin typeface="Century Gothic" pitchFamily="34" charset="0"/>
              </a:rPr>
              <a:t>84 cataratas por </a:t>
            </a:r>
            <a:r>
              <a:rPr lang="es-ES" b="1" dirty="0" err="1" smtClean="0">
                <a:latin typeface="Century Gothic" pitchFamily="34" charset="0"/>
              </a:rPr>
              <a:t>facoemulsificación</a:t>
            </a:r>
            <a:endParaRPr lang="es-ES" b="1" dirty="0" smtClean="0">
              <a:latin typeface="Century Gothic" pitchFamily="34" charset="0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s-ES" b="1" dirty="0" smtClean="0">
                <a:latin typeface="Century Gothic" pitchFamily="34" charset="0"/>
              </a:rPr>
              <a:t>41 cataratas </a:t>
            </a:r>
            <a:r>
              <a:rPr lang="es-ES" b="1" dirty="0" err="1" smtClean="0">
                <a:latin typeface="Century Gothic" pitchFamily="34" charset="0"/>
              </a:rPr>
              <a:t>extracapsulares</a:t>
            </a:r>
            <a:endParaRPr lang="es-ES" b="1" dirty="0" smtClean="0">
              <a:latin typeface="Century Gothic" pitchFamily="34" charset="0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s-ES" b="1" dirty="0" smtClean="0">
                <a:latin typeface="Century Gothic" pitchFamily="34" charset="0"/>
              </a:rPr>
              <a:t>5 </a:t>
            </a:r>
            <a:r>
              <a:rPr lang="es-ES" b="1" dirty="0" err="1" smtClean="0">
                <a:latin typeface="Century Gothic" pitchFamily="34" charset="0"/>
              </a:rPr>
              <a:t>pterigion</a:t>
            </a:r>
            <a:endParaRPr lang="es-ES" b="1" dirty="0">
              <a:latin typeface="Century Gothic" pitchFamily="34" charset="0"/>
            </a:endParaRP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749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330" y="332656"/>
            <a:ext cx="8231029" cy="1143000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Century Gothic" pitchFamily="34" charset="0"/>
              </a:rPr>
              <a:t>Proyecto </a:t>
            </a:r>
            <a:r>
              <a:rPr lang="es-ES" sz="3200" b="1" dirty="0" err="1" smtClean="0">
                <a:latin typeface="Century Gothic" pitchFamily="34" charset="0"/>
              </a:rPr>
              <a:t>Noadhibou</a:t>
            </a:r>
            <a:r>
              <a:rPr lang="es-ES" sz="3200" b="1" dirty="0" smtClean="0">
                <a:latin typeface="Century Gothic" pitchFamily="34" charset="0"/>
              </a:rPr>
              <a:t> </a:t>
            </a:r>
            <a:r>
              <a:rPr lang="es-ES" sz="3200" b="1" dirty="0" err="1" smtClean="0">
                <a:latin typeface="Century Gothic" pitchFamily="34" charset="0"/>
              </a:rPr>
              <a:t>Vision</a:t>
            </a:r>
            <a:r>
              <a:rPr lang="es-ES" sz="3200" b="1" dirty="0" smtClean="0">
                <a:latin typeface="Century Gothic" pitchFamily="34" charset="0"/>
              </a:rPr>
              <a:t> </a:t>
            </a:r>
            <a:br>
              <a:rPr lang="es-ES" sz="3200" b="1" dirty="0" smtClean="0">
                <a:latin typeface="Century Gothic" pitchFamily="34" charset="0"/>
              </a:rPr>
            </a:br>
            <a:r>
              <a:rPr lang="es-ES" sz="3200" b="1" dirty="0" smtClean="0">
                <a:latin typeface="Century Gothic" pitchFamily="34" charset="0"/>
              </a:rPr>
              <a:t>APORTACIÓN ACUMULADA DEL ROTARY CLUB DE ALICANTE</a:t>
            </a:r>
            <a:endParaRPr lang="es-ES" sz="3200" b="1" dirty="0">
              <a:latin typeface="Century Gothic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2314" y="2071389"/>
            <a:ext cx="8424936" cy="4525963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>
                <a:latin typeface="Century Gothic" pitchFamily="34" charset="0"/>
              </a:rPr>
              <a:t>29 de enero de 2007  			10.000 €</a:t>
            </a:r>
          </a:p>
          <a:p>
            <a:r>
              <a:rPr lang="es-ES" dirty="0" smtClean="0">
                <a:latin typeface="Century Gothic" pitchFamily="34" charset="0"/>
              </a:rPr>
              <a:t>17 de abril de 2007			5.750 €</a:t>
            </a:r>
          </a:p>
          <a:p>
            <a:r>
              <a:rPr lang="es-ES" dirty="0" smtClean="0">
                <a:latin typeface="Century Gothic" pitchFamily="34" charset="0"/>
              </a:rPr>
              <a:t>4 de enero de 2008 			6.525 €</a:t>
            </a:r>
          </a:p>
          <a:p>
            <a:r>
              <a:rPr lang="es-ES" dirty="0" smtClean="0">
                <a:latin typeface="Century Gothic" pitchFamily="34" charset="0"/>
              </a:rPr>
              <a:t>Noviembre 2009				6.000 €</a:t>
            </a:r>
          </a:p>
          <a:p>
            <a:pPr>
              <a:buNone/>
            </a:pPr>
            <a:r>
              <a:rPr lang="es-ES" dirty="0" smtClean="0">
                <a:latin typeface="Century Gothic" pitchFamily="34" charset="0"/>
              </a:rPr>
              <a:t>(formación personal sanitario local)</a:t>
            </a:r>
          </a:p>
          <a:p>
            <a:endParaRPr lang="es-ES" dirty="0" smtClean="0">
              <a:latin typeface="Century Gothic" pitchFamily="34" charset="0"/>
            </a:endParaRPr>
          </a:p>
          <a:p>
            <a:r>
              <a:rPr lang="es-ES" dirty="0" smtClean="0">
                <a:latin typeface="Century Gothic" pitchFamily="34" charset="0"/>
              </a:rPr>
              <a:t>22 de marzo de 2019 			</a:t>
            </a:r>
            <a:r>
              <a:rPr lang="es-ES" dirty="0" smtClean="0">
                <a:solidFill>
                  <a:srgbClr val="000000"/>
                </a:solidFill>
                <a:latin typeface="Century Gothic" pitchFamily="34" charset="0"/>
              </a:rPr>
              <a:t>5.945</a:t>
            </a:r>
            <a:r>
              <a:rPr lang="es-ES" dirty="0" smtClean="0">
                <a:latin typeface="Century Gothic" pitchFamily="34" charset="0"/>
              </a:rPr>
              <a:t> €  Cena Solidaria “Salva una Mirada”  Microscopio Quirúrgico</a:t>
            </a:r>
          </a:p>
          <a:p>
            <a:pPr marL="0" indent="0">
              <a:buNone/>
            </a:pPr>
            <a:r>
              <a:rPr lang="es-ES" dirty="0">
                <a:latin typeface="Century Gothic" pitchFamily="34" charset="0"/>
              </a:rPr>
              <a:t> </a:t>
            </a:r>
            <a:r>
              <a:rPr lang="es-ES" dirty="0" smtClean="0">
                <a:latin typeface="Century Gothic" pitchFamily="34" charset="0"/>
              </a:rPr>
              <a:t>                                                  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TOTAL: 34.220</a:t>
            </a:r>
            <a:r>
              <a:rPr lang="es-ES" dirty="0" smtClean="0">
                <a:latin typeface="Century Gothic" pitchFamily="34" charset="0"/>
              </a:rPr>
              <a:t> </a:t>
            </a:r>
            <a:r>
              <a:rPr lang="es-ES" b="1" dirty="0">
                <a:latin typeface="Century Gothic" pitchFamily="34" charset="0"/>
              </a:rPr>
              <a:t>€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60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8" descr="C:\Documents and Settings\Paqui\Mis documentos\Mis imágenes\Mauritania 2009\NOUADHIBOU  1324.jpg">
            <a:extLst>
              <a:ext uri="{FF2B5EF4-FFF2-40B4-BE49-F238E27FC236}">
                <a16:creationId xmlns:a16="http://schemas.microsoft.com/office/drawing/2014/main" id="{03164144-4AAD-4A04-A730-093BD798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0" y="1988840"/>
            <a:ext cx="2597564" cy="404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9" descr="C:\Documents and Settings\Paqui\Mis documentos\Mis imágenes\Mauritania 2009\NOUADHIBOU  1345.jpg">
            <a:extLst>
              <a:ext uri="{FF2B5EF4-FFF2-40B4-BE49-F238E27FC236}">
                <a16:creationId xmlns:a16="http://schemas.microsoft.com/office/drawing/2014/main" id="{0C25AB8B-2686-494B-99F8-C42CEFBD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35" y="4421105"/>
            <a:ext cx="2529679" cy="224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 descr="NOUADHIBOU_2010_   0165">
            <a:extLst>
              <a:ext uri="{FF2B5EF4-FFF2-40B4-BE49-F238E27FC236}">
                <a16:creationId xmlns:a16="http://schemas.microsoft.com/office/drawing/2014/main" id="{61A8E77D-6ECE-4807-9576-0C0154BF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75" y="1797280"/>
            <a:ext cx="2935199" cy="21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agen 1" descr="quirofano.jpg">
            <a:extLst>
              <a:ext uri="{FF2B5EF4-FFF2-40B4-BE49-F238E27FC236}">
                <a16:creationId xmlns:a16="http://schemas.microsoft.com/office/drawing/2014/main" id="{24690B0D-2508-4AED-9D12-30CA76105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03" y="4421105"/>
            <a:ext cx="2748861" cy="224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96330" y="188640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CAMPAÑAS QUIRÚRGICAS DE COOPERACIÓN INTERNACIONAL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406340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>
            <a:extLst>
              <a:ext uri="{FF2B5EF4-FFF2-40B4-BE49-F238E27FC236}">
                <a16:creationId xmlns:a16="http://schemas.microsoft.com/office/drawing/2014/main" id="{CEB02445-C742-425C-B369-EDD872A96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402" y="404665"/>
            <a:ext cx="6692045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894424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ES_tradnl" altLang="es-ES" sz="4000" b="1" u="sng" dirty="0" smtClean="0">
                <a:solidFill>
                  <a:schemeClr val="tx1"/>
                </a:solidFill>
                <a:latin typeface="Century Gothic" pitchFamily="34" charset="0"/>
              </a:rPr>
              <a:t>PATROCINADORES</a:t>
            </a:r>
            <a:r>
              <a:rPr lang="es-ES" altLang="es-ES" sz="4000" b="1" u="sng" dirty="0"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es-ES" altLang="es-ES" sz="4000" b="1" u="sng" dirty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es-ES" altLang="es-ES" sz="4000" b="1" u="sng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68613" name="Picture 2" descr="PANTALLA PRESENTACIONES FUNDACION VERSION 4 copiaPARA TITULO">
            <a:extLst>
              <a:ext uri="{FF2B5EF4-FFF2-40B4-BE49-F238E27FC236}">
                <a16:creationId xmlns:a16="http://schemas.microsoft.com/office/drawing/2014/main" id="{817AE7D1-B23D-483E-8CC5-1BF1252D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2" r="44643"/>
          <a:stretch>
            <a:fillRect/>
          </a:stretch>
        </p:blipFill>
        <p:spPr bwMode="auto">
          <a:xfrm>
            <a:off x="7525122" y="4869160"/>
            <a:ext cx="1314174" cy="163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n 9" descr="alcon_300-2.jpeg">
            <a:extLst>
              <a:ext uri="{FF2B5EF4-FFF2-40B4-BE49-F238E27FC236}">
                <a16:creationId xmlns:a16="http://schemas.microsoft.com/office/drawing/2014/main" id="{8F7CE452-DF96-4B31-B0B9-4ED07B759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114" y="3356992"/>
            <a:ext cx="1319851" cy="44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Picture 21" descr="bcm_4x3_01">
            <a:extLst>
              <a:ext uri="{FF2B5EF4-FFF2-40B4-BE49-F238E27FC236}">
                <a16:creationId xmlns:a16="http://schemas.microsoft.com/office/drawing/2014/main" id="{582EFCBE-18D6-442C-A44C-C1AF1757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14" y="1844824"/>
            <a:ext cx="1319851" cy="13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4" name="Picture 23" descr="Equipsa_Logo">
            <a:extLst>
              <a:ext uri="{FF2B5EF4-FFF2-40B4-BE49-F238E27FC236}">
                <a16:creationId xmlns:a16="http://schemas.microsoft.com/office/drawing/2014/main" id="{0C8A981C-E7F7-4ED1-AF7F-5CE8E622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149080"/>
            <a:ext cx="900268" cy="91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5" name="Picture 24" descr="carl_zeiss_logo">
            <a:extLst>
              <a:ext uri="{FF2B5EF4-FFF2-40B4-BE49-F238E27FC236}">
                <a16:creationId xmlns:a16="http://schemas.microsoft.com/office/drawing/2014/main" id="{37B5121C-9274-45EE-A011-FD12D34B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86" y="3140968"/>
            <a:ext cx="843238" cy="97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9" name="Picture 25" descr="top con">
            <a:extLst>
              <a:ext uri="{FF2B5EF4-FFF2-40B4-BE49-F238E27FC236}">
                <a16:creationId xmlns:a16="http://schemas.microsoft.com/office/drawing/2014/main" id="{C565182B-0233-4D20-B7F3-0B618416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42" y="2852936"/>
            <a:ext cx="969519" cy="119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30fd619-ac59-40ee-bd92-0425e1dfc9cf@EURPRD10">
            <a:extLst>
              <a:ext uri="{FF2B5EF4-FFF2-40B4-BE49-F238E27FC236}">
                <a16:creationId xmlns:a16="http://schemas.microsoft.com/office/drawing/2014/main" id="{83793E3E-8E9D-4015-BAD5-D4818693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2" y="3140968"/>
            <a:ext cx="1097501" cy="319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 descr="LOGO ROTARY INTERNATIONA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908720"/>
            <a:ext cx="1921396" cy="1921396"/>
          </a:xfrm>
          <a:prstGeom prst="rect">
            <a:avLst/>
          </a:prstGeom>
        </p:spPr>
      </p:pic>
      <p:pic>
        <p:nvPicPr>
          <p:cNvPr id="23" name="22 Imagen" descr="LOGO FUNDACIÓN MULTIÓPTICA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24522" y="1124744"/>
            <a:ext cx="2448272" cy="871814"/>
          </a:xfrm>
          <a:prstGeom prst="rect">
            <a:avLst/>
          </a:prstGeom>
        </p:spPr>
      </p:pic>
      <p:pic>
        <p:nvPicPr>
          <p:cNvPr id="24" name="23 Imagen" descr="LOGO FARMAMIX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636690" y="2204864"/>
            <a:ext cx="2304256" cy="598835"/>
          </a:xfrm>
          <a:prstGeom prst="rect">
            <a:avLst/>
          </a:prstGeom>
        </p:spPr>
      </p:pic>
      <p:pic>
        <p:nvPicPr>
          <p:cNvPr id="25" name="24 Imagen" descr="LOGO MEDICALMIX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56970" y="2204864"/>
            <a:ext cx="1876667" cy="648072"/>
          </a:xfrm>
          <a:prstGeom prst="rect">
            <a:avLst/>
          </a:prstGeom>
        </p:spPr>
      </p:pic>
      <p:pic>
        <p:nvPicPr>
          <p:cNvPr id="26" name="25 Imagen" descr="LOGO FUNDACIÓN SEUR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44802" y="1124744"/>
            <a:ext cx="1872208" cy="769791"/>
          </a:xfrm>
          <a:prstGeom prst="rect">
            <a:avLst/>
          </a:prstGeom>
        </p:spPr>
      </p:pic>
      <p:pic>
        <p:nvPicPr>
          <p:cNvPr id="27" name="26 Imagen" descr="LOGO VISSUM NUEVO (3)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33034" y="1700808"/>
            <a:ext cx="1908336" cy="344934"/>
          </a:xfrm>
          <a:prstGeom prst="rect">
            <a:avLst/>
          </a:prstGeom>
        </p:spPr>
      </p:pic>
      <p:pic>
        <p:nvPicPr>
          <p:cNvPr id="28" name="27 Imagen" descr="LOGO POLYTECH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24522" y="3140968"/>
            <a:ext cx="2626969" cy="973386"/>
          </a:xfrm>
          <a:prstGeom prst="rect">
            <a:avLst/>
          </a:prstGeom>
        </p:spPr>
      </p:pic>
      <p:pic>
        <p:nvPicPr>
          <p:cNvPr id="29" name="28 Imagen" descr="LOGO FARMACIA CAYETANO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220866" y="5661248"/>
            <a:ext cx="2088232" cy="791105"/>
          </a:xfrm>
          <a:prstGeom prst="rect">
            <a:avLst/>
          </a:prstGeom>
        </p:spPr>
      </p:pic>
      <p:pic>
        <p:nvPicPr>
          <p:cNvPr id="30" name="29 Imagen" descr="LOGO DIGARSA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844602" y="5733256"/>
            <a:ext cx="2232248" cy="611234"/>
          </a:xfrm>
          <a:prstGeom prst="rect">
            <a:avLst/>
          </a:prstGeom>
        </p:spPr>
      </p:pic>
      <p:pic>
        <p:nvPicPr>
          <p:cNvPr id="31" name="30 Imagen" descr="LOGO THEA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276650" y="4221088"/>
            <a:ext cx="1978268" cy="975584"/>
          </a:xfrm>
          <a:prstGeom prst="rect">
            <a:avLst/>
          </a:prstGeom>
        </p:spPr>
      </p:pic>
      <p:pic>
        <p:nvPicPr>
          <p:cNvPr id="32" name="31 Imagen" descr="CLINIMARK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724922" y="4509120"/>
            <a:ext cx="2196530" cy="793886"/>
          </a:xfrm>
          <a:prstGeom prst="rect">
            <a:avLst/>
          </a:prstGeom>
        </p:spPr>
      </p:pic>
      <p:pic>
        <p:nvPicPr>
          <p:cNvPr id="33" name="32 Imagen" descr="LOGO OPHTEC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052514" y="5229200"/>
            <a:ext cx="611856" cy="1296144"/>
          </a:xfrm>
          <a:prstGeom prst="rect">
            <a:avLst/>
          </a:prstGeom>
        </p:spPr>
      </p:pic>
      <p:pic>
        <p:nvPicPr>
          <p:cNvPr id="34" name="33 Imagen" descr="FNV-FJA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150687" y="80628"/>
            <a:ext cx="154153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1 Rectángulo"/>
          <p:cNvSpPr>
            <a:spLocks noChangeArrowheads="1"/>
          </p:cNvSpPr>
          <p:nvPr/>
        </p:nvSpPr>
        <p:spPr bwMode="auto">
          <a:xfrm>
            <a:off x="252314" y="0"/>
            <a:ext cx="86772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es-ES" sz="4000" b="1" dirty="0" smtClean="0">
                <a:latin typeface="Century Gothic" pitchFamily="34" charset="0"/>
                <a:ea typeface="ＭＳ Ｐゴシック" pitchFamily="34" charset="-128"/>
              </a:rPr>
              <a:t>Resultados de las Campañas Quirúrgicas</a:t>
            </a:r>
            <a:endParaRPr lang="es-ES" altLang="es-ES" sz="4000" dirty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115717" name="2 Rectángulo"/>
          <p:cNvSpPr>
            <a:spLocks noChangeArrowheads="1"/>
          </p:cNvSpPr>
          <p:nvPr/>
        </p:nvSpPr>
        <p:spPr bwMode="auto">
          <a:xfrm>
            <a:off x="575172" y="1335089"/>
            <a:ext cx="6301878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s-ES_tradnl" altLang="es-ES" sz="2200" dirty="0" smtClean="0">
                <a:latin typeface="Century Gothic" pitchFamily="34" charset="0"/>
                <a:ea typeface="ＭＳ Ｐゴシック" pitchFamily="34" charset="-128"/>
              </a:rPr>
              <a:t>Cataratas				590</a:t>
            </a:r>
            <a:endParaRPr lang="es-ES_tradnl" altLang="es-ES" sz="2200" dirty="0">
              <a:latin typeface="Century Gothic" pitchFamily="34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s-ES_tradnl" altLang="es-ES" sz="22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buFont typeface="Wingdings" charset="2"/>
              <a:buChar char="ü"/>
            </a:pPr>
            <a:r>
              <a:rPr lang="es-ES" altLang="es-ES" sz="2200" dirty="0" smtClean="0">
                <a:latin typeface="Century Gothic" pitchFamily="34" charset="0"/>
                <a:ea typeface="ＭＳ Ｐゴシック" pitchFamily="34" charset="-128"/>
              </a:rPr>
              <a:t>Otras cirugías</a:t>
            </a:r>
            <a:r>
              <a:rPr lang="es-ES_tradnl" altLang="es-ES" sz="2200" dirty="0" smtClean="0">
                <a:latin typeface="Century Gothic" pitchFamily="34" charset="0"/>
                <a:ea typeface="ＭＳ Ｐゴシック" pitchFamily="34" charset="-128"/>
              </a:rPr>
              <a:t>			</a:t>
            </a:r>
            <a:r>
              <a:rPr lang="es-ES_tradnl" altLang="es-ES" sz="2100" dirty="0">
                <a:latin typeface="Century Gothic" pitchFamily="34" charset="0"/>
                <a:ea typeface="ＭＳ Ｐゴシック" pitchFamily="34" charset="-128"/>
              </a:rPr>
              <a:t>7</a:t>
            </a:r>
            <a:r>
              <a:rPr lang="es-ES_tradnl" altLang="es-ES" sz="2100" dirty="0" smtClean="0">
                <a:latin typeface="Century Gothic" pitchFamily="34" charset="0"/>
                <a:ea typeface="ＭＳ Ｐゴシック" pitchFamily="34" charset="-128"/>
              </a:rPr>
              <a:t>7</a:t>
            </a:r>
            <a:endParaRPr lang="es-ES_tradnl" altLang="es-ES" sz="2100" dirty="0">
              <a:latin typeface="Century Gothic" pitchFamily="34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s-ES_tradnl" altLang="es-ES" sz="2100" dirty="0">
              <a:latin typeface="Century Gothic" pitchFamily="34" charset="0"/>
              <a:ea typeface="ＭＳ Ｐゴシック" pitchFamily="34" charset="-128"/>
            </a:endParaRPr>
          </a:p>
          <a:p>
            <a:pPr marL="342900" indent="-342900">
              <a:buFont typeface="Wingdings" charset="2"/>
              <a:buChar char="ü"/>
            </a:pPr>
            <a:r>
              <a:rPr lang="es-ES_tradnl" altLang="es-ES" sz="2400" dirty="0" smtClean="0">
                <a:latin typeface="Century Gothic" pitchFamily="34" charset="0"/>
                <a:ea typeface="ＭＳ Ｐゴシック" pitchFamily="34" charset="-128"/>
              </a:rPr>
              <a:t>TOTAL CIRUGÍAS			</a:t>
            </a:r>
            <a:r>
              <a:rPr lang="es-ES_tradnl" altLang="es-ES" sz="2400" b="1" dirty="0">
                <a:latin typeface="Century Gothic" pitchFamily="34" charset="0"/>
                <a:ea typeface="ＭＳ Ｐゴシック" pitchFamily="34" charset="-128"/>
              </a:rPr>
              <a:t>6</a:t>
            </a:r>
            <a:r>
              <a:rPr lang="es-ES_tradnl" altLang="es-ES" sz="2400" b="1" dirty="0" smtClean="0">
                <a:latin typeface="Century Gothic" pitchFamily="34" charset="0"/>
                <a:ea typeface="ＭＳ Ｐゴシック" pitchFamily="34" charset="-128"/>
              </a:rPr>
              <a:t>67</a:t>
            </a:r>
            <a:endParaRPr lang="es-ES" altLang="es-ES" sz="2400" b="1" dirty="0">
              <a:latin typeface="Century Gothic" pitchFamily="34" charset="0"/>
              <a:ea typeface="ＭＳ Ｐゴシック" pitchFamily="34" charset="-128"/>
            </a:endParaRPr>
          </a:p>
        </p:txBody>
      </p:sp>
      <p:pic>
        <p:nvPicPr>
          <p:cNvPr id="4" name="Imagen 1" descr="MAURITANIA 044">
            <a:extLst>
              <a:ext uri="{FF2B5EF4-FFF2-40B4-BE49-F238E27FC236}">
                <a16:creationId xmlns:a16="http://schemas.microsoft.com/office/drawing/2014/main" id="{379B4336-B723-4FF0-9237-BF2441998C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0" y="3410980"/>
            <a:ext cx="4068148" cy="32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MAURITANIA 085">
            <a:extLst>
              <a:ext uri="{FF2B5EF4-FFF2-40B4-BE49-F238E27FC236}">
                <a16:creationId xmlns:a16="http://schemas.microsoft.com/office/drawing/2014/main" id="{58F40202-7829-401A-A9D1-66FF56BE1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56" y="3389295"/>
            <a:ext cx="3234763" cy="328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2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3964</TotalTime>
  <Words>958</Words>
  <Application>Microsoft Office PowerPoint</Application>
  <PresentationFormat>Personalizado</PresentationFormat>
  <Paragraphs>271</Paragraphs>
  <Slides>80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9" baseType="lpstr">
      <vt:lpstr>ＭＳ Ｐゴシック</vt:lpstr>
      <vt:lpstr>ＭＳ Ｐゴシック</vt:lpstr>
      <vt:lpstr>Arial</vt:lpstr>
      <vt:lpstr>Calibri</vt:lpstr>
      <vt:lpstr>Century Gothic</vt:lpstr>
      <vt:lpstr>Lucida Sans Unicode</vt:lpstr>
      <vt:lpstr>Times New Roman</vt:lpstr>
      <vt:lpstr>Wingdings</vt:lpstr>
      <vt:lpstr>Tema de Office</vt:lpstr>
      <vt:lpstr>PROYECTO NOUADHIBOU VISIÓN</vt:lpstr>
      <vt:lpstr>LA IDEA (2006-2018)</vt:lpstr>
      <vt:lpstr>MAURITANIA – EL PAÍS</vt:lpstr>
      <vt:lpstr>NOUADHIBOU – LA CIUDAD </vt:lpstr>
      <vt:lpstr>Presentación de PowerPoint</vt:lpstr>
      <vt:lpstr>Presentación de PowerPoint</vt:lpstr>
      <vt:lpstr>Etapas del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Centro Nouadhibou Visión</vt:lpstr>
      <vt:lpstr>Presentación de PowerPoint</vt:lpstr>
      <vt:lpstr>Presentación de PowerPoint</vt:lpstr>
      <vt:lpstr>Presentación de PowerPoint</vt:lpstr>
      <vt:lpstr>14ª EXPEDICIÓN (del 1 al 8 de diciembre de 2020)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14ª EXPEDICIÓN: PERSONAL</vt:lpstr>
      <vt:lpstr>Presentación de PowerPoint</vt:lpstr>
      <vt:lpstr>Presentación de PowerPoint</vt:lpstr>
      <vt:lpstr>14ª EXPEDICIÓN:  NUEVO MICROSCOPIO  QUIRÚRGICO RCA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14ª EXPEDICIÓN:   RECURSOS MATERIALES DESPLAZADOS</vt:lpstr>
      <vt:lpstr>14ª EXPEDICIÓN:  INGRESOS POR DONACIONES</vt:lpstr>
      <vt:lpstr>14ª EXPEDICIÓN: GASTOS FINALES</vt:lpstr>
      <vt:lpstr>14ª EXPEDICIÓN: PRESUPUESTO FINAL</vt:lpstr>
      <vt:lpstr>14ª EXPEDICIÓN:  RESULTADOS CLÍNICOS</vt:lpstr>
      <vt:lpstr>Proyecto Noadhibou Vision  APORTACIÓN ACUMULADA DEL ROTARY CLUB DE ALICANTE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NOADIBOU VISION PROJEDT</dc:title>
  <dc:creator>Silvia</dc:creator>
  <cp:lastModifiedBy>PROF. JORGE ALIO</cp:lastModifiedBy>
  <cp:revision>315</cp:revision>
  <dcterms:created xsi:type="dcterms:W3CDTF">2018-04-27T08:04:32Z</dcterms:created>
  <dcterms:modified xsi:type="dcterms:W3CDTF">2020-02-25T08:11:20Z</dcterms:modified>
</cp:coreProperties>
</file>